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327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0A6E6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C9A84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73152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SÜRDÜRÜLEBİLİR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109728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Tedarik Zinciri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457200" y="196596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A8C8C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Nasıl Kurulur?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457200" y="2834640"/>
            <a:ext cx="2286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9" name="Text 6"/>
          <p:cNvSpPr/>
          <p:nvPr/>
        </p:nvSpPr>
        <p:spPr>
          <a:xfrm>
            <a:off x="457200" y="297180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Çevresel, sosyal ve yönetişim (ESG) ilkeleri doğrultusunda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zincirinizi dönüştürmek için adım adım rehber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57200" y="4572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57200" y="482803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www.aaconsulting.com.tr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Uygulama Yol Haritası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 tedarik zinciri dönüşümünde önerilen aşamalar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1993392" cy="2926080"/>
          </a:xfrm>
          <a:prstGeom prst="rect">
            <a:avLst/>
          </a:prstGeom>
          <a:solidFill>
            <a:srgbClr val="0A336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1556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371600"/>
            <a:ext cx="18105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A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0–3 Ay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65760" y="1664208"/>
            <a:ext cx="18105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Analiz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84048" y="2103120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Tedarikçi envanteri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84048" y="2578608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ESG risk taraması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84048" y="3054096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Veri boşluğu analizi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450592" y="1051560"/>
            <a:ext cx="1993392" cy="2926080"/>
          </a:xfrm>
          <a:prstGeom prst="rect">
            <a:avLst/>
          </a:prstGeom>
          <a:solidFill>
            <a:srgbClr val="0A4A6E"/>
          </a:solidFill>
          <a:ln/>
        </p:spPr>
      </p:sp>
      <p:sp>
        <p:nvSpPr>
          <p:cNvPr id="13" name="Text 11"/>
          <p:cNvSpPr/>
          <p:nvPr/>
        </p:nvSpPr>
        <p:spPr>
          <a:xfrm>
            <a:off x="2542032" y="111556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542032" y="1371600"/>
            <a:ext cx="18105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A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3–9 Ay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542032" y="1664208"/>
            <a:ext cx="18105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Altyapı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560320" y="2103120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Politika &amp; prosedürler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560320" y="2578608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Tedarikçi anketi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560320" y="3054096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Platform seçimi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26864" y="1051560"/>
            <a:ext cx="1993392" cy="2926080"/>
          </a:xfrm>
          <a:prstGeom prst="rect">
            <a:avLst/>
          </a:prstGeom>
          <a:solidFill>
            <a:srgbClr val="0A3366"/>
          </a:solidFill>
          <a:ln/>
        </p:spPr>
      </p:sp>
      <p:sp>
        <p:nvSpPr>
          <p:cNvPr id="20" name="Text 18"/>
          <p:cNvSpPr/>
          <p:nvPr/>
        </p:nvSpPr>
        <p:spPr>
          <a:xfrm>
            <a:off x="4718304" y="111556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718304" y="1371600"/>
            <a:ext cx="18105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A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9–18 Ay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18304" y="1664208"/>
            <a:ext cx="18105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Uygulama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36592" y="2103120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Denetimler &amp; sertifikasyon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736592" y="2578608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KPI takibi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736592" y="3054096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Düzeltici faaliyetler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803136" y="1051560"/>
            <a:ext cx="1993392" cy="2926080"/>
          </a:xfrm>
          <a:prstGeom prst="rect">
            <a:avLst/>
          </a:prstGeom>
          <a:solidFill>
            <a:srgbClr val="0A4A6E"/>
          </a:solidFill>
          <a:ln/>
        </p:spPr>
      </p:sp>
      <p:sp>
        <p:nvSpPr>
          <p:cNvPr id="27" name="Text 25"/>
          <p:cNvSpPr/>
          <p:nvPr/>
        </p:nvSpPr>
        <p:spPr>
          <a:xfrm>
            <a:off x="6894576" y="111556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94576" y="1371600"/>
            <a:ext cx="18105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A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18+ Ay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894576" y="1664208"/>
            <a:ext cx="18105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Olgunlaşma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912864" y="2103120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Kamuya açık raporlama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912864" y="2578608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Sürekli iyileştirme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912864" y="3054096"/>
            <a:ext cx="1783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Tedarikçi geliştirme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74320" y="4096512"/>
            <a:ext cx="8595360" cy="804672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34" name="Text 32"/>
          <p:cNvSpPr/>
          <p:nvPr/>
        </p:nvSpPr>
        <p:spPr>
          <a:xfrm>
            <a:off x="457200" y="413308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A&amp;A Consulting ile tedarik zincirinizi sürdürülebilirlik odaklı dönüştürün.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57200" y="446227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info@aaconsulting.com.tr  |  www.aaconsulting.com.tr</a:t>
            </a:r>
            <a:endParaRPr lang="en-US" sz="950" dirty="0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11480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Sürdürülebilir Tedarik Zinciri Nedir?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960120"/>
          </a:xfrm>
          <a:prstGeom prst="rect">
            <a:avLst/>
          </a:prstGeom>
          <a:solidFill>
            <a:srgbClr val="E8F5F5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207008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 tedarik zinciri; ürün ve hizmetlerin üretiminden tüketiciye ulaşmasına kadar geçen sürecin çevresel, sosyal ve ekonomik etkilerini yöneterek uzun vadeli değer yaratan bir yaklaşımdır.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2240280"/>
            <a:ext cx="265176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2240280"/>
            <a:ext cx="2651760" cy="457200"/>
          </a:xfrm>
          <a:prstGeom prst="rect">
            <a:avLst/>
          </a:prstGeom>
          <a:solidFill>
            <a:srgbClr val="0D8A8A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286000"/>
            <a:ext cx="320040" cy="3200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1248" y="2286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Çevresel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02920" y="278892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ayak izi, su tüketimi, atık yönetimi ve biyoçeşitlilik üzerindeki olumsuz etkilerin azaltılması.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200400" y="2240280"/>
            <a:ext cx="265176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0" y="2240280"/>
            <a:ext cx="2651760" cy="457200"/>
          </a:xfrm>
          <a:prstGeom prst="rect">
            <a:avLst/>
          </a:prstGeom>
          <a:solidFill>
            <a:srgbClr val="1A2B5E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128" y="2286000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675888" y="2286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Sosyal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337560" y="278892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İşçi hakları, adil ücret, sağlık-güvenlik standartları ve topluluk etkisinin gözetilmesi.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6035040" y="2240280"/>
            <a:ext cx="2651760" cy="2331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035040" y="2240280"/>
            <a:ext cx="2651760" cy="457200"/>
          </a:xfrm>
          <a:prstGeom prst="rect">
            <a:avLst/>
          </a:prstGeom>
          <a:solidFill>
            <a:srgbClr val="C9A84C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4768" y="228600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510528" y="22860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Ekonomik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172200" y="278892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 verimliliği, tedarik güvencesi ve uzun vadeli iş ortaklıklarının sürdürülebilirliği.</a:t>
            </a:r>
            <a:endParaRPr lang="en-US" sz="1050" dirty="0"/>
          </a:p>
        </p:txBody>
      </p:sp>
      <p:sp>
        <p:nvSpPr>
          <p:cNvPr id="22" name="Shape 17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23" name="Text 18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24" name="Text 19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Neden Sürdürülebilir Tedarik Zinciri?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132588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32588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Yasal Düzenlemeler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84632" y="178308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Kurumsal Sürdürülebilirlik Durum Tespiti Direktifi (CSDDD, 2024) ve AB Sınır Karbon Düzenleme Mekanizması (CBAM) başta olmak üzere uluslararası mevzuat tedarik zinciri yönetişimini zorunlu kılmaktadır.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4663440" y="118872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032" y="132588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03520" y="132588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Rekabet Avantajı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4828032" y="178308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performansı yüksek şirketler tedarikçi tercihinde öne çıkmakta; kurumsal alıcılar ve kamu ihaleleri ESG kriterleri uygulamaktadır.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320040" y="292608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" y="3063240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60120" y="30632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Yönetimi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484632" y="352044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değişikliği, jeopolitik riskler ve hammadde kıtlığı; tedarik zinciri kırılganlıklarını artırmaktadır. Çeşitlendirilmiş ve izlenebilir tedarik bu riskleri azaltır.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4663440" y="292608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032" y="3063240"/>
            <a:ext cx="411480" cy="411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03520" y="30632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Paydaş Beklentileri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4828032" y="352044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Yatırımcılar, müşteriler ve çalışanlar şirketlerden tedarik zinciri şeffaflığı ve sorumluluğu beklemektedir. ESG puanları finansman maliyetini doğrudan etkiler.</a:t>
            </a:r>
            <a:endParaRPr lang="en-US" sz="950" dirty="0"/>
          </a:p>
        </p:txBody>
      </p:sp>
      <p:sp>
        <p:nvSpPr>
          <p:cNvPr id="21" name="Shape 15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22" name="Text 16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23" name="Text 17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1 — Mevcut Durum Analizi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 bir tedarik zinciri kurmadan önce mevcut durumu sistematik biçimde haritalandırmak gerekir.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600200"/>
            <a:ext cx="457200" cy="45720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600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Tedarikçi Envanteri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birinci ve ikinci katman tedarikçileri coğrafi konum, ürün/hizmet kategorisi ve harcama hacmiyle listeleyin.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" y="2606040"/>
            <a:ext cx="457200" cy="45720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" y="2606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8680" y="2606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ESG Risk Taraması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868680" y="288036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tedarikçi için çevresel (karbon, su, atık), sosyal (çalışan hakları, topluluk) ve yönetişim (etik, şeffaflık) risklerini değerlendirin.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3611880"/>
            <a:ext cx="457200" cy="45720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3611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686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 Toplama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68680" y="388620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14064 kapsamında sera gazı emisyonları, su ve enerji tüketimi, atık verilerini toplayın.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0" y="1508760"/>
            <a:ext cx="3749040" cy="315468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19" name="Text 17"/>
          <p:cNvSpPr/>
          <p:nvPr/>
        </p:nvSpPr>
        <p:spPr>
          <a:xfrm>
            <a:off x="52120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Pratik İpuçları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212080" y="20574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Kapsam Tanımı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12080" y="233172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katman (doğrudan) ve ikinci katman (dolaylı) tedarikçileri belirleyin.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212080" y="29260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Önceliklendirme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212080" y="320040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Harcama hacmi ve ESG riski yüksek tedarikçilere odaklanın. Pareto analizi kullanın.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212080" y="37947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Temel Göstergeler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212080" y="406908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CO₂e emisyonları (Kapsam 3), su yoğunluğu, atık geri dönüşüm oranı ve sosyal denetim kapsamı izlenecek başlangıç KPI'larıdır.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27" name="Text 25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2 — Tedarikçi Seçimi ve Değerlendirmesi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100" dirty="0">
                <a:solidFill>
                  <a:schemeClr val="accent3">
                    <a:lumMod val="75000"/>
                  </a:schemeClr>
                </a:solidFill>
              </a:rPr>
              <a:t>Tedarikçi seçiminde ESG kriterleri, ticari kriterlerle birlikte değerlendirilmeli; ağırlıkları şirketin risk yaklaşımı ve satın alma stratejisine göre belirlenmelidir.</a:t>
            </a:r>
            <a:endParaRPr lang="en-US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404937"/>
              </p:ext>
            </p:extLst>
          </p:nvPr>
        </p:nvGraphicFramePr>
        <p:xfrm>
          <a:off x="320040" y="1508760"/>
          <a:ext cx="8503920" cy="123444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9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Kriter Kategorisi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5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Alt Kriterler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5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sz="1100" b="1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Örnek</a:t>
                      </a:r>
                      <a:r>
                        <a:rPr lang="tr-TR" sz="1100" b="1" dirty="0">
                          <a:solidFill>
                            <a:schemeClr val="bg1"/>
                          </a:solidFill>
                        </a:rPr>
                        <a:t> ağırlıklandırma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Çevresel (E)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Sera gazı yönetimi, su/enerji verimliliği, atık azaltma planı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%25–30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Sosyal (S)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İşçi sağlığı &amp; güvenliği, çocuk işçilik yasağı, adil ücret politikası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%20–25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Yönetişim (G)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Etik iş ilkeleri, rüşvet önleme, şeffaf raporlama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%15–20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Ticari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Fiyat, kalite, teslimat güvenilirliği, teknik kapasite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A2B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%30–35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D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20040" y="3703320"/>
            <a:ext cx="1508760" cy="777240"/>
          </a:xfrm>
          <a:prstGeom prst="rect">
            <a:avLst/>
          </a:prstGeom>
          <a:solidFill>
            <a:srgbClr val="1A2B5E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365760" y="3730752"/>
            <a:ext cx="14173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Eleme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(Temel ESG eşik koşulları)</a:t>
            </a:r>
            <a:endParaRPr lang="en-US" sz="85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3913632"/>
            <a:ext cx="201168" cy="201168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2039112" y="3703320"/>
            <a:ext cx="1508760" cy="777240"/>
          </a:xfrm>
          <a:prstGeom prst="rect">
            <a:avLst/>
          </a:prstGeom>
          <a:solidFill>
            <a:srgbClr val="1E3A7A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2084832" y="3730752"/>
            <a:ext cx="14173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Anket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(Self-assessment formu)</a:t>
            </a:r>
            <a:endParaRPr lang="en-US" sz="85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7872" y="3913632"/>
            <a:ext cx="201168" cy="201168"/>
          </a:xfrm>
          <a:prstGeom prst="rect">
            <a:avLst/>
          </a:prstGeom>
        </p:spPr>
      </p:pic>
      <p:sp>
        <p:nvSpPr>
          <p:cNvPr id="13" name="Shape 8"/>
          <p:cNvSpPr/>
          <p:nvPr/>
        </p:nvSpPr>
        <p:spPr>
          <a:xfrm>
            <a:off x="3758184" y="3703320"/>
            <a:ext cx="1508760" cy="777240"/>
          </a:xfrm>
          <a:prstGeom prst="rect">
            <a:avLst/>
          </a:prstGeom>
          <a:solidFill>
            <a:srgbClr val="1E3A7A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9"/>
          <p:cNvSpPr/>
          <p:nvPr/>
        </p:nvSpPr>
        <p:spPr>
          <a:xfrm>
            <a:off x="3803904" y="3730752"/>
            <a:ext cx="14173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Denetimi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(Kritik tedarikçiler)</a:t>
            </a:r>
            <a:endParaRPr lang="en-US" sz="85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6944" y="3913632"/>
            <a:ext cx="201168" cy="201168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5477256" y="3703320"/>
            <a:ext cx="1508760" cy="777240"/>
          </a:xfrm>
          <a:prstGeom prst="rect">
            <a:avLst/>
          </a:prstGeom>
          <a:solidFill>
            <a:srgbClr val="1E3A7A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1"/>
          <p:cNvSpPr/>
          <p:nvPr/>
        </p:nvSpPr>
        <p:spPr>
          <a:xfrm>
            <a:off x="5522976" y="3730752"/>
            <a:ext cx="14173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Sözleşme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(ESG maddeleri ekleme)</a:t>
            </a:r>
            <a:endParaRPr lang="en-US" sz="85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016" y="3913632"/>
            <a:ext cx="201168" cy="201168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7196328" y="3703320"/>
            <a:ext cx="1508760" cy="777240"/>
          </a:xfrm>
          <a:prstGeom prst="rect">
            <a:avLst/>
          </a:prstGeom>
          <a:solidFill>
            <a:srgbClr val="0D8A8A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3"/>
          <p:cNvSpPr/>
          <p:nvPr/>
        </p:nvSpPr>
        <p:spPr>
          <a:xfrm>
            <a:off x="7242048" y="3730752"/>
            <a:ext cx="14173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İzleme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(Yıllık yeniden değerlendirme)</a:t>
            </a:r>
            <a:endParaRPr lang="en-US" sz="850" dirty="0"/>
          </a:p>
        </p:txBody>
      </p:sp>
      <p:sp>
        <p:nvSpPr>
          <p:cNvPr id="21" name="Shape 14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22" name="Text 15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23" name="Text 16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3 — Çevresel Standartlar ve Sertifikasyon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2743200" cy="1645920"/>
          </a:xfrm>
          <a:prstGeom prst="rect">
            <a:avLst/>
          </a:prstGeom>
          <a:solidFill>
            <a:srgbClr val="E8F5F5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84048" y="120700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14001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84048" y="146304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Çevre Yönetim Sistemi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" y="172821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77393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Kuruluşların çevresel etkilerini sistematik şekilde yönetmesini, çevre performansını iyileştirmesini ve sürekli iyileştirme yaklaşımını uygulamasını sağlayan uluslararası çevre yönetim sistemi standardıdır. Tedarikçilerin çevresel performansının geliştirilmesinde de yaygın olarak kullanılmaktadır.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3172968" y="1115568"/>
            <a:ext cx="2743200" cy="1645920"/>
          </a:xfrm>
          <a:prstGeom prst="rect">
            <a:avLst/>
          </a:prstGeom>
          <a:solidFill>
            <a:srgbClr val="E8F5F5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82696" y="120700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14064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282696" y="146304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Sera Gazı Doğrulama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82696" y="172821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4" name="Text 12"/>
          <p:cNvSpPr/>
          <p:nvPr/>
        </p:nvSpPr>
        <p:spPr>
          <a:xfrm>
            <a:off x="3282696" y="177393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Kuruluşların sera gazı emisyonlarının ölçülmesi, raporlanması ve doğrulanmasına yönelik uluslararası standarttır. Kurumsal karbon envanteri çalışmalarında yaygın olarak kullanılır.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071616" y="1115568"/>
            <a:ext cx="2743200" cy="1645920"/>
          </a:xfrm>
          <a:prstGeom prst="rect">
            <a:avLst/>
          </a:prstGeom>
          <a:solidFill>
            <a:srgbClr val="E8F5F5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81344" y="120700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50001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181344" y="146304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Enerji Yönetim Sistemi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181344" y="172821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9" name="Text 17"/>
          <p:cNvSpPr/>
          <p:nvPr/>
        </p:nvSpPr>
        <p:spPr>
          <a:xfrm>
            <a:off x="6181344" y="177393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tüketiminin sistematik yönetimini ve verimliliğin artırılmasını hedefler. Tedarik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zinciri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kuruluşun enerji performansını iyileştirerek dolaylı olarak tedarik zincirinin çevresel performansına katkı sağlayabilir.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74320" y="2898648"/>
            <a:ext cx="2743200" cy="1645920"/>
          </a:xfrm>
          <a:prstGeom prst="rect">
            <a:avLst/>
          </a:prstGeom>
          <a:solidFill>
            <a:srgbClr val="EAF0F8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84048" y="29900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GRI Standartları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84048" y="324612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Sürdürülebilirlik Raporlama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84048" y="351129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24" name="Text 22"/>
          <p:cNvSpPr/>
          <p:nvPr/>
        </p:nvSpPr>
        <p:spPr>
          <a:xfrm>
            <a:off x="384048" y="355701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Kuruluşların ekonomik, çevresel ve sosyal etkilerini uluslararası kabul görmüş bir çerçevede raporlamasını sağlayan sürdürülebilirlik raporlama standartlarıdır. Tedarik zinciri etkilerinin raporlanmasına ilişkin açıklamaları da içerir.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Shape 23"/>
          <p:cNvSpPr/>
          <p:nvPr/>
        </p:nvSpPr>
        <p:spPr>
          <a:xfrm>
            <a:off x="3172968" y="2898648"/>
            <a:ext cx="2743200" cy="1645920"/>
          </a:xfrm>
          <a:prstGeom prst="rect">
            <a:avLst/>
          </a:prstGeom>
          <a:solidFill>
            <a:srgbClr val="EAF0F8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282696" y="29900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SA8000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3282696" y="324612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Sosyal Sorumluluk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82696" y="351129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29" name="Text 27"/>
          <p:cNvSpPr/>
          <p:nvPr/>
        </p:nvSpPr>
        <p:spPr>
          <a:xfrm>
            <a:off x="3282696" y="355701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işçiliği yasağı, zorla çalıştırma, ayrımcılık karşıtı politikalar ve güvenli çalışma koşullarını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kapsayan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uluslararası sosyal sorumluluk standardıdır.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071616" y="2898648"/>
            <a:ext cx="2743200" cy="1645920"/>
          </a:xfrm>
          <a:prstGeom prst="rect">
            <a:avLst/>
          </a:prstGeom>
          <a:solidFill>
            <a:srgbClr val="EAF0F8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181344" y="29900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Sedex/SMETA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181344" y="324612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Tedarikçi Etik Denetim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181344" y="3511296"/>
            <a:ext cx="2286000" cy="228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34" name="Text 32"/>
          <p:cNvSpPr/>
          <p:nvPr/>
        </p:nvSpPr>
        <p:spPr>
          <a:xfrm>
            <a:off x="6181344" y="3557016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Sedex</a:t>
            </a: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tedarik zinciri sürdürülebilirlik verilerinin paylaşılmasını sağlayan platformdur. SMETA ise </a:t>
            </a:r>
            <a:r>
              <a:rPr lang="tr-TR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Sedex</a:t>
            </a:r>
            <a:r>
              <a:rPr lang="tr-TR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tarafından yaygın olarak kullanılan etik ticaret denetim metodolojisidir ve çalışma koşulları, sağlık ve güvenlik, çevre ile iş etiği konularını değerlendirir.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4 — İzlenebilirlik ve Şeffaflık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4300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İzlenebilirlik Neden Kritiktir?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554480"/>
            <a:ext cx="4297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Ürünün hammaddeden tüketiciye ulaşmasına kadar her aşamasının belgelenmesi; ihlallerin tespiti, düzenleyici uyum ve tüketici güveni için zorunludur.</a:t>
            </a:r>
            <a:endParaRPr lang="en-US" sz="105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37744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2350008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Dijital Tedarik Zinciri Platformları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77240" y="2624328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 Ariba, Sedex, EcoVadis gibi platformlar tedarikçi ESG verilerini merkezi olarak toplar ve izler.</a:t>
            </a:r>
            <a:endParaRPr lang="en-US" sz="9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182112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77240" y="3154680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Blok Zinciri (Blockchain)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777240" y="3429000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Değiştirilemez kayıt özelliği sayesinde hammadde kaynağından son ürüne izlenebilirlik sağlar; özellikle gıda, tekstil ve elektronik sektörlerinde uygulanmaktadır.</a:t>
            </a:r>
            <a:endParaRPr lang="en-US" sz="95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986784"/>
            <a:ext cx="320040" cy="3200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77240" y="3959352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Kamuya Açık Raporlama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777240" y="4233672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GRI, TCFD veya AB Taksonomi çerçevesinde hazırlanan yıllık raporlar tedarik zinciri şeffaflığını güvence altına alır.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5029200" y="1097280"/>
            <a:ext cx="3749040" cy="3566160"/>
          </a:xfrm>
          <a:prstGeom prst="rect">
            <a:avLst/>
          </a:prstGeom>
          <a:solidFill>
            <a:srgbClr val="1A2B5E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2"/>
          <p:cNvSpPr/>
          <p:nvPr/>
        </p:nvSpPr>
        <p:spPr>
          <a:xfrm>
            <a:off x="5166360" y="11887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 Mevzuatı Gereksinimleri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5166360" y="16916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CSDDD (2024)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5166360" y="196596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250+ çalışanlı AB şirketlerine tedarik zinciri durum tespiti yükümlülüğü getirir.</a:t>
            </a:r>
            <a:endParaRPr lang="en-US" sz="950" dirty="0"/>
          </a:p>
        </p:txBody>
      </p:sp>
      <p:sp>
        <p:nvSpPr>
          <p:cNvPr id="20" name="Text 15"/>
          <p:cNvSpPr/>
          <p:nvPr/>
        </p:nvSpPr>
        <p:spPr>
          <a:xfrm>
            <a:off x="5166360" y="26974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EUDR (2023)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5166360" y="297180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Ormansızlaşmaya yol açan 7 emtiada (soya, palmiye, sığır eti, kahve, kakao, odun, kauçuk) kaynak izlenebilirliği zorunludur.</a:t>
            </a:r>
            <a:endParaRPr lang="en-US" sz="950" dirty="0"/>
          </a:p>
        </p:txBody>
      </p:sp>
      <p:sp>
        <p:nvSpPr>
          <p:cNvPr id="22" name="Text 17"/>
          <p:cNvSpPr/>
          <p:nvPr/>
        </p:nvSpPr>
        <p:spPr>
          <a:xfrm>
            <a:off x="5166360" y="37033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CBAM (2026)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5166360" y="3977640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Çimento, çelik, alüminyum, gübre, elektrik ve hidrojen ithalatında karbon maliyeti uygulanır.</a:t>
            </a:r>
            <a:endParaRPr lang="en-US" sz="950" dirty="0"/>
          </a:p>
        </p:txBody>
      </p:sp>
      <p:sp>
        <p:nvSpPr>
          <p:cNvPr id="24" name="Shape 19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25" name="Text 20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26" name="Text 21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5 — Sosyal Sorumluluk ve Çalışan Hakları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Temel ILO Standartları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347724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işçiliğinin önlenmesi (C138, C182)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Zorla çalıştırma yasağı (C29, C105)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Örgütlenme ve toplu pazarlık hakkı (C87, C98)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Ayrımcılık yasağı (C100, C111)</a:t>
            </a:r>
            <a:endParaRPr lang="en-US" sz="10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527048"/>
            <a:ext cx="201168" cy="20116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33815" y="1496230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işçiliğinin önlenmesi (C138, C182)</a:t>
            </a:r>
            <a:endParaRPr lang="en-US" sz="10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865376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53457" y="1323341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Zorla çalıştırma yasağı (C29, C105)</a:t>
            </a:r>
            <a:endParaRPr lang="en-US" sz="10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203704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53457" y="2432304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Örgütlenme ve toplu pazarlık hakkı (C87, C98)</a:t>
            </a:r>
            <a:endParaRPr lang="en-US" sz="10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542032"/>
            <a:ext cx="201168" cy="20116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33815" y="2250610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Ayrımcılık yasağı (C100, C111)</a:t>
            </a:r>
            <a:endParaRPr lang="en-US" sz="1000" dirty="0"/>
          </a:p>
        </p:txBody>
      </p:sp>
      <p:sp>
        <p:nvSpPr>
          <p:cNvPr id="15" name="Text 9"/>
          <p:cNvSpPr/>
          <p:nvPr/>
        </p:nvSpPr>
        <p:spPr>
          <a:xfrm>
            <a:off x="365760" y="3017520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Güvenli Çalışma Koşulları</a:t>
            </a:r>
            <a:endParaRPr lang="en-US" sz="1300" dirty="0"/>
          </a:p>
        </p:txBody>
      </p:sp>
      <p:sp>
        <p:nvSpPr>
          <p:cNvPr id="16" name="Text 10"/>
          <p:cNvSpPr/>
          <p:nvPr/>
        </p:nvSpPr>
        <p:spPr>
          <a:xfrm>
            <a:off x="512064" y="3396488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iş sağlığı ve güvenliği yönetim sistemi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Periyodik saha denetimleri ve çalışan anketleri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İhbar mekanizmaları (şikayet kanalı) oluşturulması</a:t>
            </a:r>
            <a:endParaRPr lang="en-US" sz="10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447288"/>
            <a:ext cx="201168" cy="201168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621792" y="3401568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iş sağlığı ve güvenliği yönetim sistemi</a:t>
            </a:r>
            <a:endParaRPr lang="en-US" sz="10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785616"/>
            <a:ext cx="201168" cy="201168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594360" y="3589782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Periyodik saha denetimleri ve çalışan anketleri</a:t>
            </a:r>
            <a:endParaRPr lang="en-US" sz="10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4123944"/>
            <a:ext cx="201168" cy="201168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12648" y="4247219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İhbar mekanizmaları (şikayet kanalı) oluşturulması</a:t>
            </a:r>
            <a:endParaRPr lang="en-US" sz="1000" dirty="0"/>
          </a:p>
        </p:txBody>
      </p:sp>
      <p:sp>
        <p:nvSpPr>
          <p:cNvPr id="23" name="Shape 14"/>
          <p:cNvSpPr/>
          <p:nvPr/>
        </p:nvSpPr>
        <p:spPr>
          <a:xfrm>
            <a:off x="5074920" y="1097280"/>
            <a:ext cx="3749040" cy="3566160"/>
          </a:xfrm>
          <a:prstGeom prst="rect">
            <a:avLst/>
          </a:prstGeom>
          <a:solidFill>
            <a:srgbClr val="E8F5F5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15"/>
          <p:cNvSpPr/>
          <p:nvPr/>
        </p:nvSpPr>
        <p:spPr>
          <a:xfrm>
            <a:off x="5212080" y="11887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Tedarik Zincirinde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A2B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İnsan Hakları Politikası</a:t>
            </a:r>
            <a:endParaRPr lang="en-US" sz="125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1892808"/>
            <a:ext cx="201168" cy="201168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5458968" y="1856232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Şirket politikasını sözleşmelere yansıtın</a:t>
            </a:r>
            <a:endParaRPr lang="en-US" sz="980" dirty="0"/>
          </a:p>
        </p:txBody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2423160"/>
            <a:ext cx="201168" cy="201168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5458968" y="2386584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 davranış kuralları (Code of Conduct) belgesi hazırlayın</a:t>
            </a:r>
            <a:endParaRPr lang="en-US" sz="980" dirty="0"/>
          </a:p>
        </p:txBody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2953512"/>
            <a:ext cx="201168" cy="201168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5458968" y="291693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sosyal denetim ve işçi memnuniyeti anketi uygulayın</a:t>
            </a:r>
            <a:endParaRPr lang="en-US" sz="980" dirty="0"/>
          </a:p>
        </p:txBody>
      </p:sp>
      <p:pic>
        <p:nvPicPr>
          <p:cNvPr id="31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3483864"/>
            <a:ext cx="201168" cy="201168"/>
          </a:xfrm>
          <a:prstGeom prst="rect">
            <a:avLst/>
          </a:prstGeom>
        </p:spPr>
      </p:pic>
      <p:sp>
        <p:nvSpPr>
          <p:cNvPr id="32" name="Text 19"/>
          <p:cNvSpPr/>
          <p:nvPr/>
        </p:nvSpPr>
        <p:spPr>
          <a:xfrm>
            <a:off x="5458968" y="344728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İhlal durumunda düzeltici faaliyet planı ve yaptırım mekanizması tanımlayın</a:t>
            </a:r>
            <a:endParaRPr lang="en-US" sz="980" dirty="0"/>
          </a:p>
        </p:txBody>
      </p:sp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4014216"/>
            <a:ext cx="201168" cy="201168"/>
          </a:xfrm>
          <a:prstGeom prst="rect">
            <a:avLst/>
          </a:prstGeom>
        </p:spPr>
      </p:pic>
      <p:sp>
        <p:nvSpPr>
          <p:cNvPr id="34" name="Text 20"/>
          <p:cNvSpPr/>
          <p:nvPr/>
        </p:nvSpPr>
        <p:spPr>
          <a:xfrm>
            <a:off x="5458968" y="397764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 Küresel İlkeler Sözleşmesi (UNGC) taahhütlerine uyumu izleyin</a:t>
            </a:r>
            <a:endParaRPr lang="en-US" sz="980" dirty="0"/>
          </a:p>
        </p:txBody>
      </p:sp>
      <p:sp>
        <p:nvSpPr>
          <p:cNvPr id="35" name="Shape 21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6" name="Text 22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37" name="Text 23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Adım 6 — Performans Yönetimi ve KPI'lar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 tedarik zinciri yönetiminde ölçülemeyen iyileştirilemez. Aşağıdaki göstergeler sektör bağımsız başlangıç seti olarak önerilmektedir.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2788920" cy="3063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554480"/>
            <a:ext cx="2788920" cy="41148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8" name="Text 6"/>
          <p:cNvSpPr/>
          <p:nvPr/>
        </p:nvSpPr>
        <p:spPr>
          <a:xfrm>
            <a:off x="384048" y="15819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Çevresel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84048" y="2093976"/>
            <a:ext cx="36576" cy="3657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205740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3 tedarikçi kaynaklı CO₂e (ton/yıl)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688336"/>
            <a:ext cx="36576" cy="3657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" y="265176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 su tüketimi (m³/ürün birimi)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84048" y="3282696"/>
            <a:ext cx="36576" cy="3657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" y="324612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Ambalaj geri dönüşüm oranı (%)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84048" y="3877056"/>
            <a:ext cx="36576" cy="365760"/>
          </a:xfrm>
          <a:prstGeom prst="rect">
            <a:avLst/>
          </a:prstGeom>
          <a:solidFill>
            <a:srgbClr val="0D8A8A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" y="384048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Yenilenebilir enerji kullanan tedarikçi payı (%)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27832" y="1554480"/>
            <a:ext cx="2788920" cy="3063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27832" y="1554480"/>
            <a:ext cx="2788920" cy="411480"/>
          </a:xfrm>
          <a:prstGeom prst="rect">
            <a:avLst/>
          </a:prstGeom>
          <a:solidFill>
            <a:srgbClr val="3A6B9E"/>
          </a:solidFill>
          <a:ln/>
        </p:spPr>
      </p:sp>
      <p:sp>
        <p:nvSpPr>
          <p:cNvPr id="19" name="Text 17"/>
          <p:cNvSpPr/>
          <p:nvPr/>
        </p:nvSpPr>
        <p:spPr>
          <a:xfrm>
            <a:off x="3337560" y="15819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Sosyal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337560" y="2093976"/>
            <a:ext cx="36576" cy="365760"/>
          </a:xfrm>
          <a:prstGeom prst="rect">
            <a:avLst/>
          </a:prstGeom>
          <a:solidFill>
            <a:srgbClr val="3A6B9E"/>
          </a:solidFill>
          <a:ln/>
        </p:spPr>
      </p:sp>
      <p:sp>
        <p:nvSpPr>
          <p:cNvPr id="21" name="Text 19"/>
          <p:cNvSpPr/>
          <p:nvPr/>
        </p:nvSpPr>
        <p:spPr>
          <a:xfrm>
            <a:off x="3429000" y="205740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denetimden geçen tedarikçi oranı (%)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337560" y="2688336"/>
            <a:ext cx="36576" cy="365760"/>
          </a:xfrm>
          <a:prstGeom prst="rect">
            <a:avLst/>
          </a:prstGeom>
          <a:solidFill>
            <a:srgbClr val="3A6B9E"/>
          </a:solidFill>
          <a:ln/>
        </p:spPr>
      </p:sp>
      <p:sp>
        <p:nvSpPr>
          <p:cNvPr id="23" name="Text 21"/>
          <p:cNvSpPr/>
          <p:nvPr/>
        </p:nvSpPr>
        <p:spPr>
          <a:xfrm>
            <a:off x="3429000" y="265176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ihlal tespit oranı ve kapama süresi (gün)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337560" y="3282696"/>
            <a:ext cx="36576" cy="365760"/>
          </a:xfrm>
          <a:prstGeom prst="rect">
            <a:avLst/>
          </a:prstGeom>
          <a:solidFill>
            <a:srgbClr val="3A6B9E"/>
          </a:solidFill>
          <a:ln/>
        </p:spPr>
      </p:sp>
      <p:sp>
        <p:nvSpPr>
          <p:cNvPr id="25" name="Text 23"/>
          <p:cNvSpPr/>
          <p:nvPr/>
        </p:nvSpPr>
        <p:spPr>
          <a:xfrm>
            <a:off x="3429000" y="324612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 çalışan devir hızı (%)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337560" y="3877056"/>
            <a:ext cx="36576" cy="365760"/>
          </a:xfrm>
          <a:prstGeom prst="rect">
            <a:avLst/>
          </a:prstGeom>
          <a:solidFill>
            <a:srgbClr val="3A6B9E"/>
          </a:solidFill>
          <a:ln/>
        </p:spPr>
      </p:sp>
      <p:sp>
        <p:nvSpPr>
          <p:cNvPr id="27" name="Text 25"/>
          <p:cNvSpPr/>
          <p:nvPr/>
        </p:nvSpPr>
        <p:spPr>
          <a:xfrm>
            <a:off x="3429000" y="384048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alan tedarikçi personel sayısı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181344" y="1554480"/>
            <a:ext cx="2788920" cy="3063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81344" y="1554480"/>
            <a:ext cx="2788920" cy="411480"/>
          </a:xfrm>
          <a:prstGeom prst="rect">
            <a:avLst/>
          </a:prstGeom>
          <a:solidFill>
            <a:srgbClr val="8B6A1A"/>
          </a:solidFill>
          <a:ln/>
        </p:spPr>
      </p:sp>
      <p:sp>
        <p:nvSpPr>
          <p:cNvPr id="30" name="Text 28"/>
          <p:cNvSpPr/>
          <p:nvPr/>
        </p:nvSpPr>
        <p:spPr>
          <a:xfrm>
            <a:off x="6291072" y="15819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Yönetişim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6291072" y="2093976"/>
            <a:ext cx="36576" cy="365760"/>
          </a:xfrm>
          <a:prstGeom prst="rect">
            <a:avLst/>
          </a:prstGeom>
          <a:solidFill>
            <a:srgbClr val="8B6A1A"/>
          </a:solidFill>
          <a:ln/>
        </p:spPr>
      </p:sp>
      <p:sp>
        <p:nvSpPr>
          <p:cNvPr id="32" name="Text 30"/>
          <p:cNvSpPr/>
          <p:nvPr/>
        </p:nvSpPr>
        <p:spPr>
          <a:xfrm>
            <a:off x="6382512" y="205740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anket yanıt oranı (%)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291072" y="2688336"/>
            <a:ext cx="36576" cy="365760"/>
          </a:xfrm>
          <a:prstGeom prst="rect">
            <a:avLst/>
          </a:prstGeom>
          <a:solidFill>
            <a:srgbClr val="8B6A1A"/>
          </a:solidFill>
          <a:ln/>
        </p:spPr>
      </p:sp>
      <p:sp>
        <p:nvSpPr>
          <p:cNvPr id="34" name="Text 32"/>
          <p:cNvSpPr/>
          <p:nvPr/>
        </p:nvSpPr>
        <p:spPr>
          <a:xfrm>
            <a:off x="6382512" y="265176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Sözleşmede ESG maddesi bulunan tedarikçi payı (%)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291072" y="3282696"/>
            <a:ext cx="36576" cy="365760"/>
          </a:xfrm>
          <a:prstGeom prst="rect">
            <a:avLst/>
          </a:prstGeom>
          <a:solidFill>
            <a:srgbClr val="8B6A1A"/>
          </a:solidFill>
          <a:ln/>
        </p:spPr>
      </p:sp>
      <p:sp>
        <p:nvSpPr>
          <p:cNvPr id="36" name="Text 34"/>
          <p:cNvSpPr/>
          <p:nvPr/>
        </p:nvSpPr>
        <p:spPr>
          <a:xfrm>
            <a:off x="6382512" y="324612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Rüşvet/etik ihlal bildirimi sayısı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291072" y="3877056"/>
            <a:ext cx="36576" cy="365760"/>
          </a:xfrm>
          <a:prstGeom prst="rect">
            <a:avLst/>
          </a:prstGeom>
          <a:solidFill>
            <a:srgbClr val="8B6A1A"/>
          </a:solidFill>
          <a:ln/>
        </p:spPr>
      </p:sp>
      <p:sp>
        <p:nvSpPr>
          <p:cNvPr id="38" name="Text 36"/>
          <p:cNvSpPr/>
          <p:nvPr/>
        </p:nvSpPr>
        <p:spPr>
          <a:xfrm>
            <a:off x="6382512" y="3840480"/>
            <a:ext cx="24688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 doğrulama kapsamındaki tedarikçi oranı (%)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0" y="4818888"/>
            <a:ext cx="9144000" cy="329184"/>
          </a:xfrm>
          <a:prstGeom prst="rect">
            <a:avLst/>
          </a:prstGeom>
          <a:solidFill>
            <a:srgbClr val="1A2B5E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8371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| www.aaconsulting.com.tr | info@aaconsulting.com.tr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8503920" y="483717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1401</Words>
  <Application>Microsoft Office PowerPoint</Application>
  <PresentationFormat>Ekran Gösterisi (16:9)</PresentationFormat>
  <Paragraphs>199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Sürdürülebilir Tedarik Zinciri Nasıl Kurulur?</dc:title>
  <dc:subject>PptxGenJS Presentation</dc:subject>
  <dc:creator>A&amp;A Consulting</dc:creator>
  <cp:lastModifiedBy>Funda</cp:lastModifiedBy>
  <cp:revision>2</cp:revision>
  <dcterms:created xsi:type="dcterms:W3CDTF">2026-06-29T07:52:09Z</dcterms:created>
  <dcterms:modified xsi:type="dcterms:W3CDTF">2026-06-29T08:11:14Z</dcterms:modified>
</cp:coreProperties>
</file>