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3553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1C35"/>
          </a:solidFill>
          <a:ln w="12700">
            <a:solidFill>
              <a:srgbClr val="0A1C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206240"/>
            <a:ext cx="9144000" cy="937260"/>
          </a:xfrm>
          <a:prstGeom prst="rect">
            <a:avLst/>
          </a:prstGeom>
          <a:solidFill>
            <a:srgbClr val="0A1C35"/>
          </a:solidFill>
          <a:ln w="12700">
            <a:solidFill>
              <a:srgbClr val="0A1C3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1005840"/>
            <a:ext cx="2560320" cy="3200400"/>
          </a:xfrm>
          <a:prstGeom prst="rect">
            <a:avLst/>
          </a:prstGeom>
          <a:solidFill>
            <a:srgbClr val="0891B2">
              <a:alpha val="18000"/>
            </a:srgbClr>
          </a:solidFill>
          <a:ln w="12700">
            <a:solidFill>
              <a:srgbClr val="0891B2">
                <a:alpha val="2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0"/>
            <a:ext cx="73152" cy="16459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0" y="164592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5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6692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Yönetimi ve</a:t>
            </a:r>
            <a:endParaRPr lang="en-US" sz="3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Raporlama Altyapısı</a:t>
            </a:r>
            <a:endParaRPr lang="en-US" sz="3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Kurma Rehberi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685800" y="37033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100" dirty="0">
                <a:solidFill>
                  <a:srgbClr val="A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Stratejik Planlama • Sürdürülebilirlik • Kurumsallaşma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76106" y="4279392"/>
            <a:ext cx="4395893" cy="457200"/>
          </a:xfrm>
          <a:prstGeom prst="rect">
            <a:avLst/>
          </a:prstGeom>
          <a:noFill/>
          <a:ln/>
        </p:spPr>
        <p:txBody>
          <a:bodyPr wrap="square" lIns="0" tIns="635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aaconsulting.com.tr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08–09  |  Teknoloji Seçimi &amp; Uygulama Yol Haritası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Araç Seçim Kriterleri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600200"/>
            <a:ext cx="3931920" cy="548640"/>
          </a:xfrm>
          <a:prstGeom prst="roundRect">
            <a:avLst>
              <a:gd name="adj" fmla="val 8333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6459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Ölçeklenebilirlik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02920" y="1874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Şirketin büyümesiyle kapasitesi artabilmeli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65760" y="2258568"/>
            <a:ext cx="3931920" cy="548640"/>
          </a:xfrm>
          <a:prstGeom prst="roundRect">
            <a:avLst>
              <a:gd name="adj" fmla="val 8333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30428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Entegrasyon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02920" y="253288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ERP/CRM sistemleriyle uyumlu olmalı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65760" y="2916936"/>
            <a:ext cx="3931920" cy="548640"/>
          </a:xfrm>
          <a:prstGeom prst="roundRect">
            <a:avLst>
              <a:gd name="adj" fmla="val 8333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96265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Kullanıcı Deneyimi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02920" y="3191256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olmayan kullanıcılar da kolayca kullanabilmeli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65760" y="3575304"/>
            <a:ext cx="3931920" cy="548640"/>
          </a:xfrm>
          <a:prstGeom prst="roundRect">
            <a:avLst>
              <a:gd name="adj" fmla="val 8333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62102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Toplam Sahip Olma Maliyeti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02920" y="384962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Lisans, bakım ve eğitim maliyetleri dikkate alınmalı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65760" y="4233672"/>
            <a:ext cx="3931920" cy="548640"/>
          </a:xfrm>
          <a:prstGeom prst="roundRect">
            <a:avLst>
              <a:gd name="adj" fmla="val 8333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427939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Yerel Uyum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02920" y="450799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mevzuatına ve veri saklama kurallarına uymalı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663440" y="109728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Uygulama Yol Haritası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663440" y="1600200"/>
            <a:ext cx="4114800" cy="548640"/>
          </a:xfrm>
          <a:prstGeom prst="roundRect">
            <a:avLst>
              <a:gd name="adj" fmla="val 10000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54880" y="1691640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1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440680" y="166420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Keşif ve Planlama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7726680" y="169164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1–2. Ay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63440" y="2258568"/>
            <a:ext cx="4114800" cy="548640"/>
          </a:xfrm>
          <a:prstGeom prst="roundRect">
            <a:avLst>
              <a:gd name="adj" fmla="val 10000"/>
            </a:avLst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54880" y="2350008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2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440680" y="23225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Altyapı Kurulumu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7726680" y="235000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3–4. Ay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63440" y="2916936"/>
            <a:ext cx="4114800" cy="548640"/>
          </a:xfrm>
          <a:prstGeom prst="roundRect">
            <a:avLst>
              <a:gd name="adj" fmla="val 10000"/>
            </a:avLst>
          </a:prstGeom>
          <a:solidFill>
            <a:srgbClr val="094F64"/>
          </a:solidFill>
          <a:ln w="12700">
            <a:solidFill>
              <a:srgbClr val="094F6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54880" y="3008376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3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5440680" y="298094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Pilot Uygulama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7726680" y="3008376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5–6. Ay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63440" y="3575304"/>
            <a:ext cx="4114800" cy="548640"/>
          </a:xfrm>
          <a:prstGeom prst="roundRect">
            <a:avLst>
              <a:gd name="adj" fmla="val 10000"/>
            </a:avLst>
          </a:prstGeom>
          <a:solidFill>
            <a:srgbClr val="063545"/>
          </a:solidFill>
          <a:ln w="12700">
            <a:solidFill>
              <a:srgbClr val="06354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54880" y="3666744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4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440680" y="363931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Yaygınlaştırma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7726680" y="3666744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7–9. Ay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4663440" y="4233672"/>
            <a:ext cx="4114800" cy="548640"/>
          </a:xfrm>
          <a:prstGeom prst="roundRect">
            <a:avLst>
              <a:gd name="adj" fmla="val 10000"/>
            </a:avLst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754880" y="432511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5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440680" y="429768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İzleme ve İyileştirme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7726680" y="4325112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10–12. Ay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1C35"/>
          </a:solidFill>
          <a:ln w="12700">
            <a:solidFill>
              <a:srgbClr val="0A1C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  |  Sonuç ve Öneriler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640080"/>
          </a:xfrm>
          <a:prstGeom prst="roundRect">
            <a:avLst>
              <a:gd name="adj" fmla="val 10000"/>
            </a:avLst>
          </a:prstGeom>
          <a:solidFill>
            <a:srgbClr val="132A4A"/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71016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27101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1234440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mimarisi, şirketin stratejik planıyla eş zamanlı kurulmalı; veri yönetimi bir IT projesi değil, yönetim önceliği olarak ele alınmalıdır.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1892808"/>
            <a:ext cx="8412480" cy="640080"/>
          </a:xfrm>
          <a:prstGeom prst="roundRect">
            <a:avLst>
              <a:gd name="adj" fmla="val 10000"/>
            </a:avLst>
          </a:prstGeom>
          <a:solidFill>
            <a:srgbClr val="132A4A"/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02920" y="2020824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0208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51560" y="1984248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KPI'lar stratejik hedeflerden türetilmeli ve her göstergenin bir veri sahibi, ölçüm periyodu ile hedef değeri olmalıdır.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642616"/>
            <a:ext cx="8412480" cy="640080"/>
          </a:xfrm>
          <a:prstGeom prst="roundRect">
            <a:avLst>
              <a:gd name="adj" fmla="val 10000"/>
            </a:avLst>
          </a:prstGeom>
          <a:solidFill>
            <a:srgbClr val="132A4A"/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02920" y="2770632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7706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051560" y="2734056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Sürdürülebilirlik raporlaması artık bir tercih değil, rekabetçi koşulların ve mevzuatın gerektirdiği bir zorunluluktur.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3392424"/>
            <a:ext cx="8412480" cy="640080"/>
          </a:xfrm>
          <a:prstGeom prst="roundRect">
            <a:avLst>
              <a:gd name="adj" fmla="val 10000"/>
            </a:avLst>
          </a:prstGeom>
          <a:solidFill>
            <a:srgbClr val="132A4A"/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02920" y="3520440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520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51560" y="3483864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Teknoloji seçimi salt fiyat değil; ölçeklenebilirlik, entegrasyon kolaylığı ve Türkiye mevzuatıyla uyum kriterleri esas alınarak yapılmalıdır.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4142232"/>
            <a:ext cx="8412480" cy="640080"/>
          </a:xfrm>
          <a:prstGeom prst="roundRect">
            <a:avLst>
              <a:gd name="adj" fmla="val 10000"/>
            </a:avLst>
          </a:prstGeom>
          <a:solidFill>
            <a:srgbClr val="132A4A"/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" y="4270248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2920" y="42702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51560" y="4233672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yönetimi tek seferlik bir proje değil, sürekli iyileştirme gerektiren kurumsal bir yetkinliktir.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079414" y="662940"/>
            <a:ext cx="4572000" cy="411480"/>
          </a:xfrm>
          <a:prstGeom prst="roundRect">
            <a:avLst>
              <a:gd name="adj" fmla="val 17778"/>
            </a:avLst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45454" y="634661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ile veri altyapınızı birlikte kuralım  →  aaconsulting.com.tr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03120"/>
            <a:ext cx="9144000" cy="914400"/>
          </a:xfrm>
          <a:prstGeom prst="rect">
            <a:avLst/>
          </a:prstGeom>
          <a:solidFill>
            <a:srgbClr val="0891B2">
              <a:alpha val="15000"/>
            </a:srgbClr>
          </a:solidFill>
          <a:ln w="12700">
            <a:solidFill>
              <a:srgbClr val="0891B2">
                <a:alpha val="1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548640"/>
            <a:ext cx="9144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kern="0" spc="5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A&amp;A CONSULTING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17627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Stratejik Planlama  •  Turquality  •  Ar-Ge  •  Tasarım Merkezi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A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Sistemleri  •  Kurumsal Sürdürülebilirlik  •  Mevzuat Danışmanlığı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914400" y="32004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0" y="402336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www.aaconsulting.com.tr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0" y="45720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İdealtepe, Dik Sk. Maltepe / İstanbul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4572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İÇİNDEKİLER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82880" y="1280160"/>
            <a:ext cx="2560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Yönetimi ve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Raporlama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Altyapısı Rehberi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0" y="46634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0" y="502920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F0F7FA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310128" y="594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840480" y="62179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Yönetimine Giriş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0" y="1362456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EBF4F8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310128" y="14538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840480" y="148132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Durum Analizi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0" y="2221992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F0F7FA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310128" y="23134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840480" y="2340864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Mimarisi Tasarımı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0" y="3081528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EBF4F8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310128" y="3172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840480" y="32004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ve Performans Göstergeleri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0" y="3941064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F0F7FA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3310128" y="403250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840480" y="4059936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Raporlama Sistemi Kurulumu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17920" y="502920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EBF4F8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327648" y="594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858000" y="62179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Kalitesi ve Yönetişim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217920" y="1362456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F0F7FA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327648" y="14538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858000" y="148132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Sürdürülebilirlik Raporlaması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17920" y="2221992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EBF4F8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327648" y="23134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08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858000" y="2340864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Teknoloji Seçimi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217920" y="3081528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F0F7FA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327648" y="3172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09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858000" y="32004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Yol Haritası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217920" y="3941064"/>
            <a:ext cx="2743200" cy="685800"/>
          </a:xfrm>
          <a:prstGeom prst="roundRect">
            <a:avLst>
              <a:gd name="adj" fmla="val 6667"/>
            </a:avLst>
          </a:prstGeom>
          <a:solidFill>
            <a:srgbClr val="EBF4F8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6327648" y="403250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858000" y="4059936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Öneriler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  |  Veri Yönetimine Giriş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 yönetimi; bir şirketteki tüm verilerin doğru, güvenilir ve erişilebilir biçimde toplanması, saklanması, işlenmesi ve raporlanması süreçlerinin bütünüdür. A&amp;A Consulting olarak müşterilerimizin kurumsal altyapılarını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güçlendirirken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2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 yönetimini stratejik karar alma, performans yönetimi ve kurumsal gelişimin temel unsurlarından biri olarak ele alıyoruz.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65760" y="2057400"/>
            <a:ext cx="2651760" cy="2606040"/>
          </a:xfrm>
          <a:prstGeom prst="roundRect">
            <a:avLst>
              <a:gd name="adj" fmla="val 3509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24028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65760" y="292608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Toplama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02920" y="3401568"/>
            <a:ext cx="23774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 kaynaklardan sistematik veri toplama süreçleri ve otomatik akışların kurulması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0" y="2057400"/>
            <a:ext cx="2651760" cy="2606040"/>
          </a:xfrm>
          <a:prstGeom prst="roundRect">
            <a:avLst>
              <a:gd name="adj" fmla="val 3509"/>
            </a:avLst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240" y="2240280"/>
            <a:ext cx="548640" cy="5486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200400" y="292608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Güvenliği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3337560" y="3401568"/>
            <a:ext cx="23774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mevzuata uygun veri saklama, erişim kontrolü ve gizlilik politikaları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6035040" y="2057400"/>
            <a:ext cx="2651760" cy="2606040"/>
          </a:xfrm>
          <a:prstGeom prst="roundRect">
            <a:avLst>
              <a:gd name="adj" fmla="val 3509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0880" y="2240280"/>
            <a:ext cx="548640" cy="5486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035040" y="292608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Analizi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6172200" y="3401568"/>
            <a:ext cx="23774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Toplanan verinin anlam kazanması için analitik süreçler ve raporlama döngüleri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  |  Mevcut Durum Analizi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 kurulmadan önce şirketin mevcut veri olgunluğu değerlendirilmelidir. Bu analiz; veri kaynaklarının, akışlarının ve boşluklarının tespit edilmesini kapsar.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1828800"/>
            <a:ext cx="1965960" cy="2834640"/>
          </a:xfrm>
          <a:prstGeom prst="roundRect">
            <a:avLst>
              <a:gd name="adj" fmla="val 3721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32688" y="1965960"/>
            <a:ext cx="731520" cy="73152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19659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11480" y="283464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Envanteri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3337560"/>
            <a:ext cx="1783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veriler mevcut? Nerede saklanıyor? Kim kullanıyor? Tüm veri kaynakları listelenir.</a:t>
            </a:r>
            <a:endParaRPr lang="en-US" sz="105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3987" y="2286000"/>
            <a:ext cx="228600" cy="22860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2468880" y="1828800"/>
            <a:ext cx="1965960" cy="2834640"/>
          </a:xfrm>
          <a:prstGeom prst="roundRect">
            <a:avLst>
              <a:gd name="adj" fmla="val 3721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081528" y="1965960"/>
            <a:ext cx="731520" cy="73152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081528" y="19659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2560320" y="283464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Süreç Haritalama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2560320" y="3337560"/>
            <a:ext cx="1783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raporlama süreçleri akış diyagramı ile görselleştirilir; tekrar eden adımlar tespit edilir.</a:t>
            </a:r>
            <a:endParaRPr lang="en-US" sz="105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981" y="2286000"/>
            <a:ext cx="228600" cy="228600"/>
          </a:xfrm>
          <a:prstGeom prst="rect">
            <a:avLst/>
          </a:prstGeom>
        </p:spPr>
      </p:pic>
      <p:sp>
        <p:nvSpPr>
          <p:cNvPr id="18" name="Shape 14"/>
          <p:cNvSpPr/>
          <p:nvPr/>
        </p:nvSpPr>
        <p:spPr>
          <a:xfrm>
            <a:off x="4617720" y="1828800"/>
            <a:ext cx="1965960" cy="2834640"/>
          </a:xfrm>
          <a:prstGeom prst="roundRect">
            <a:avLst>
              <a:gd name="adj" fmla="val 3721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5230368" y="1965960"/>
            <a:ext cx="731520" cy="73152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5230368" y="19659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/>
          </a:p>
        </p:txBody>
      </p:sp>
      <p:sp>
        <p:nvSpPr>
          <p:cNvPr id="21" name="Text 17"/>
          <p:cNvSpPr/>
          <p:nvPr/>
        </p:nvSpPr>
        <p:spPr>
          <a:xfrm>
            <a:off x="4709160" y="283464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Boşluk Analizi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4709160" y="3337560"/>
            <a:ext cx="1783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Stratejik hedefler için gerekli veriler ile mevcut veriler arasındaki fark ortaya konur.</a:t>
            </a:r>
            <a:endParaRPr lang="en-US" sz="1050" dirty="0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7960" y="2286000"/>
            <a:ext cx="228600" cy="228600"/>
          </a:xfrm>
          <a:prstGeom prst="rect">
            <a:avLst/>
          </a:prstGeom>
        </p:spPr>
      </p:pic>
      <p:sp>
        <p:nvSpPr>
          <p:cNvPr id="24" name="Shape 19"/>
          <p:cNvSpPr/>
          <p:nvPr/>
        </p:nvSpPr>
        <p:spPr>
          <a:xfrm>
            <a:off x="6766560" y="1828800"/>
            <a:ext cx="1965960" cy="2834640"/>
          </a:xfrm>
          <a:prstGeom prst="roundRect">
            <a:avLst>
              <a:gd name="adj" fmla="val 3721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7379208" y="1965960"/>
            <a:ext cx="731520" cy="73152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6" name="Text 21"/>
          <p:cNvSpPr/>
          <p:nvPr/>
        </p:nvSpPr>
        <p:spPr>
          <a:xfrm>
            <a:off x="7379208" y="19659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000" dirty="0"/>
          </a:p>
        </p:txBody>
      </p:sp>
      <p:sp>
        <p:nvSpPr>
          <p:cNvPr id="27" name="Text 22"/>
          <p:cNvSpPr/>
          <p:nvPr/>
        </p:nvSpPr>
        <p:spPr>
          <a:xfrm>
            <a:off x="6858000" y="283464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Önceliklendirme</a:t>
            </a:r>
            <a:endParaRPr lang="en-US" sz="1200" dirty="0"/>
          </a:p>
        </p:txBody>
      </p:sp>
      <p:sp>
        <p:nvSpPr>
          <p:cNvPr id="28" name="Text 23"/>
          <p:cNvSpPr/>
          <p:nvPr/>
        </p:nvSpPr>
        <p:spPr>
          <a:xfrm>
            <a:off x="6858000" y="3337560"/>
            <a:ext cx="1783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eksiklikler iş etkisine ve uygulanabilirliğe göre sıralanarak çözüm planı hazırlanır.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  <p:txBody>
          <a:bodyPr/>
          <a:lstStyle/>
          <a:p>
            <a:endParaRPr lang="tr-TR" dirty="0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  |  </a:t>
            </a:r>
            <a:r>
              <a:rPr lang="tr-TR" sz="2000" b="1" dirty="0">
                <a:solidFill>
                  <a:schemeClr val="bg1"/>
                </a:solidFill>
              </a:rPr>
              <a:t>Veri Yönetim Yapısının Tasarımı</a:t>
            </a:r>
            <a:endParaRPr lang="tr-T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500" b="1" dirty="0">
                <a:latin typeface="Cambria" panose="02040503050406030204" pitchFamily="18" charset="0"/>
                <a:ea typeface="Cambria" panose="02040503050406030204" pitchFamily="18" charset="0"/>
              </a:rPr>
              <a:t>Veri Yönetim Yapısı</a:t>
            </a:r>
            <a:endParaRPr lang="en-US" sz="15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65760" y="1645920"/>
            <a:ext cx="3840480" cy="685800"/>
          </a:xfrm>
          <a:prstGeom prst="roundRect">
            <a:avLst>
              <a:gd name="adj" fmla="val 8000"/>
            </a:avLst>
          </a:prstGeom>
          <a:solidFill>
            <a:srgbClr val="EBF8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tr-TR" dirty="0"/>
          </a:p>
        </p:txBody>
      </p:sp>
      <p:sp>
        <p:nvSpPr>
          <p:cNvPr id="7" name="Text 5"/>
          <p:cNvSpPr/>
          <p:nvPr/>
        </p:nvSpPr>
        <p:spPr>
          <a:xfrm>
            <a:off x="502920" y="1700784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1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Veri</a:t>
            </a:r>
            <a:r>
              <a:rPr lang="tr-TR" sz="11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tr-TR" sz="11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Kaynakları</a:t>
            </a:r>
            <a:endParaRPr lang="en-US" sz="11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502920" y="199339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br>
              <a:rPr lang="tr-TR" sz="950" dirty="0">
                <a:solidFill>
                  <a:schemeClr val="accent1">
                    <a:lumMod val="50000"/>
                  </a:schemeClr>
                </a:solidFill>
                <a:latin typeface="+mj-lt"/>
              </a:rPr>
            </a:br>
            <a:r>
              <a:rPr lang="tr-TR" sz="95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ERP </a:t>
            </a:r>
            <a:r>
              <a:rPr lang="tr-TR" sz="95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sistemleri</a:t>
            </a:r>
            <a:r>
              <a:rPr lang="tr-TR" sz="95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, CRM uygulamaları, Excel dosyaları, operasyonel kayıtlar ve diğer kurumsal veri kaynaklarının belirlenmesi.</a:t>
            </a:r>
            <a:endParaRPr lang="en-US" sz="95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9" name="Shape 7"/>
          <p:cNvSpPr/>
          <p:nvPr/>
        </p:nvSpPr>
        <p:spPr>
          <a:xfrm>
            <a:off x="3931920" y="1810512"/>
            <a:ext cx="347472" cy="347472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931920" y="181051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2468880"/>
            <a:ext cx="3840480" cy="685800"/>
          </a:xfrm>
          <a:prstGeom prst="roundRect">
            <a:avLst>
              <a:gd name="adj" fmla="val 8000"/>
            </a:avLst>
          </a:prstGeom>
          <a:solidFill>
            <a:srgbClr val="E0F7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19" y="2523744"/>
            <a:ext cx="265345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1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Veri Toplama ve Konsolidasyon Süreçleri</a:t>
            </a:r>
            <a:endParaRPr lang="en-US" sz="11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502920" y="281635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9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Farklı kaynaklardan elde edilen verilerin standartlaştırılması, doğrulanması ve ortak bir yapıda bir araya getirilmesi.</a:t>
            </a:r>
            <a:endParaRPr lang="en-US" sz="9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931920" y="2633472"/>
            <a:ext cx="347472" cy="347472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931920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3265085"/>
            <a:ext cx="3840480" cy="685800"/>
          </a:xfrm>
          <a:prstGeom prst="roundRect">
            <a:avLst>
              <a:gd name="adj" fmla="val 8000"/>
            </a:avLst>
          </a:prstGeom>
          <a:solidFill>
            <a:srgbClr val="E8F5E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19" y="3346704"/>
            <a:ext cx="2125133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1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Merkezi Veri Yönetimi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itchFamily="34" charset="-120"/>
              </a:rPr>
              <a:t> </a:t>
            </a:r>
            <a:endParaRPr lang="en-US" sz="11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02920" y="363931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9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Verilerin güvenli, erişilebilir ve tutarlı şekilde saklanacağı kurumsal veri yapısının oluşturulması.</a:t>
            </a:r>
            <a:endParaRPr lang="en-US" sz="9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3931920" y="3456432"/>
            <a:ext cx="347472" cy="347472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931920" y="345643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4114800"/>
            <a:ext cx="3840480" cy="685800"/>
          </a:xfrm>
          <a:prstGeom prst="roundRect">
            <a:avLst>
              <a:gd name="adj" fmla="val 8000"/>
            </a:avLst>
          </a:prstGeom>
          <a:solidFill>
            <a:srgbClr val="FFF8E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4169664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1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Raporlama ve Karar Destek Yapısı</a:t>
            </a:r>
            <a:endParaRPr lang="en-US" sz="11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502920" y="44622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9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Yönetim panoları, performans raporları ve analizler aracılığıyla karar alma süreçlerinin desteklenmesi.</a:t>
            </a:r>
            <a:endParaRPr lang="en-US" sz="9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3931920" y="4279392"/>
            <a:ext cx="347472" cy="347472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931920" y="427939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754880" y="109728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Tasarım İlkeleri</a:t>
            </a:r>
            <a:endParaRPr lang="en-US" sz="1500" dirty="0"/>
          </a:p>
        </p:txBody>
      </p:sp>
      <p:pic>
        <p:nvPicPr>
          <p:cNvPr id="2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1664208"/>
            <a:ext cx="274320" cy="274320"/>
          </a:xfrm>
          <a:prstGeom prst="rect">
            <a:avLst/>
          </a:prstGeom>
        </p:spPr>
      </p:pic>
      <p:sp>
        <p:nvSpPr>
          <p:cNvPr id="28" name="Text 25"/>
          <p:cNvSpPr/>
          <p:nvPr/>
        </p:nvSpPr>
        <p:spPr>
          <a:xfrm>
            <a:off x="5120640" y="162763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Kurum genelinde ortak ve güvenilir veri kullanımını sağlayacak standartlar oluşturulmalıdır.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2340864"/>
            <a:ext cx="274320" cy="274320"/>
          </a:xfrm>
          <a:prstGeom prst="rect">
            <a:avLst/>
          </a:prstGeom>
        </p:spPr>
      </p:pic>
      <p:sp>
        <p:nvSpPr>
          <p:cNvPr id="30" name="Text 26"/>
          <p:cNvSpPr/>
          <p:nvPr/>
        </p:nvSpPr>
        <p:spPr>
          <a:xfrm>
            <a:off x="5120640" y="230428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Şirketin büyümesine ve değişen ihtiyaçlara uyum sağlayabilecek esnek bir yapı kurulmalıdır.</a:t>
            </a:r>
          </a:p>
        </p:txBody>
      </p:sp>
      <p:pic>
        <p:nvPicPr>
          <p:cNvPr id="3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3017520"/>
            <a:ext cx="274320" cy="274320"/>
          </a:xfrm>
          <a:prstGeom prst="rect">
            <a:avLst/>
          </a:prstGeom>
        </p:spPr>
      </p:pic>
      <p:sp>
        <p:nvSpPr>
          <p:cNvPr id="32" name="Text 27"/>
          <p:cNvSpPr/>
          <p:nvPr/>
        </p:nvSpPr>
        <p:spPr>
          <a:xfrm>
            <a:off x="5120640" y="2980944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Kullanılan verilerin tanımları ve sorumlulukları açık şekilde belirlenmelidir.</a:t>
            </a:r>
          </a:p>
        </p:txBody>
      </p:sp>
      <p:pic>
        <p:nvPicPr>
          <p:cNvPr id="3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3694176"/>
            <a:ext cx="274320" cy="274320"/>
          </a:xfrm>
          <a:prstGeom prst="rect">
            <a:avLst/>
          </a:prstGeom>
        </p:spPr>
      </p:pic>
      <p:sp>
        <p:nvSpPr>
          <p:cNvPr id="34" name="Text 28"/>
          <p:cNvSpPr/>
          <p:nvPr/>
        </p:nvSpPr>
        <p:spPr>
          <a:xfrm>
            <a:off x="5120640" y="36576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100" dirty="0"/>
              <a:t>Verilere erişim yetkileri görev ve sorumluluklara göre tanımlanmalıdır.</a:t>
            </a:r>
            <a:endParaRPr lang="en-US" sz="1100" dirty="0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4370832"/>
            <a:ext cx="274320" cy="274320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5120640" y="4334256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100" dirty="0"/>
              <a:t>Yeni veri kaynaklarının sisteme kolayca entegre edilebilmesine imkan tanınmalıdır.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  |  KPI ve Performans Göstergeleri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göstergelerinin doğru belirlenmesi, stratejik planlama sürecinin ve raporlama altyapısının temel taşıdır. Her KPI; ölçülebilir, sahiplenilmiş ve karar alma sürecine bağlı olmalıdır.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4114800" cy="1463040"/>
          </a:xfrm>
          <a:prstGeom prst="roundRect">
            <a:avLst>
              <a:gd name="adj" fmla="val 5000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2920" y="18288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Finansal KPI'lar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21284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Gelir büyüme oranı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marjı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Nakit dönüşüm döngüsü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Bütçe sapma oranı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663440" y="1737360"/>
            <a:ext cx="4114800" cy="1463040"/>
          </a:xfrm>
          <a:prstGeom prst="roundRect">
            <a:avLst>
              <a:gd name="adj" fmla="val 5000"/>
            </a:avLst>
          </a:prstGeom>
          <a:solidFill>
            <a:srgbClr val="EBF4F8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00600" y="18288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Operasyonel KPI'lar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46320" y="221284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Süreç tamamlama süresi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Hata ve iade oranı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Kapasite kullanım oranı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Tedarik zinciri verimliliği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3337560"/>
            <a:ext cx="4114800" cy="1463040"/>
          </a:xfrm>
          <a:prstGeom prst="roundRect">
            <a:avLst>
              <a:gd name="adj" fmla="val 5000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" y="34290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Müşteri KPI'ları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381304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Müşteri memnuniyet skoru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Müşteri yaşam boyu değeri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Yeni müşteri kazanım maliyeti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Müşteri elde tutma oranı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63440" y="3337560"/>
            <a:ext cx="4114800" cy="1463040"/>
          </a:xfrm>
          <a:prstGeom prst="roundRect">
            <a:avLst>
              <a:gd name="adj" fmla="val 5000"/>
            </a:avLst>
          </a:prstGeom>
          <a:solidFill>
            <a:srgbClr val="EBF4F8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800600" y="34290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Ar-Ge / İnovasyon KPI'ları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381304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Yeni ürün geliştirme süresi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Ar-Ge harcaması / ciro oranı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da-DK" sz="1000" dirty="0">
                <a:solidFill>
                  <a:schemeClr val="tx2">
                    <a:lumMod val="75000"/>
                  </a:schemeClr>
                </a:solidFill>
              </a:rPr>
              <a:t>Patent, faydalı model ve proje çıktıları </a:t>
            </a:r>
            <a:endParaRPr lang="tr-TR" sz="1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1000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İnovasyon proje tamamlama oranı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1C35"/>
          </a:solidFill>
          <a:ln w="12700">
            <a:solidFill>
              <a:srgbClr val="0A1C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  |  Raporlama Sistemi Kurulumu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2651760" cy="3566160"/>
          </a:xfrm>
          <a:prstGeom prst="roundRect">
            <a:avLst>
              <a:gd name="adj" fmla="val 3448"/>
            </a:avLst>
          </a:prstGeom>
          <a:solidFill>
            <a:srgbClr val="132A4A"/>
          </a:solidFill>
          <a:ln w="9525">
            <a:solidFill>
              <a:srgbClr val="0891B2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371600"/>
            <a:ext cx="640080" cy="640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21031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Operasyonel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Raporlar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02920" y="283464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A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Günlük / haftalık operasyonel raporlar; anlık durum takibi ve acil karar desteği için tasarlanır.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685800" y="4041648"/>
            <a:ext cx="2011680" cy="411480"/>
          </a:xfrm>
          <a:prstGeom prst="roundRect">
            <a:avLst>
              <a:gd name="adj" fmla="val 22222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85800" y="4041648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Günlük / Haftalık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246120" y="1188720"/>
            <a:ext cx="2651760" cy="3566160"/>
          </a:xfrm>
          <a:prstGeom prst="roundRect">
            <a:avLst>
              <a:gd name="adj" fmla="val 3448"/>
            </a:avLst>
          </a:prstGeom>
          <a:solidFill>
            <a:srgbClr val="132A4A"/>
          </a:solidFill>
          <a:ln w="9525">
            <a:solidFill>
              <a:srgbClr val="0891B2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1371600"/>
            <a:ext cx="640080" cy="6400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246120" y="21031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Yönetim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Raporları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383280" y="283464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A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Aylık performans raporları; KPI gerçekleşmeleri, bütçe sapmaları ve trend analizlerini kapsar.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3566160" y="4041648"/>
            <a:ext cx="2011680" cy="411480"/>
          </a:xfrm>
          <a:prstGeom prst="roundRect">
            <a:avLst>
              <a:gd name="adj" fmla="val 22222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3566160" y="4041648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Aylık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6126480" y="1188720"/>
            <a:ext cx="2651760" cy="3566160"/>
          </a:xfrm>
          <a:prstGeom prst="roundRect">
            <a:avLst>
              <a:gd name="adj" fmla="val 3448"/>
            </a:avLst>
          </a:prstGeom>
          <a:solidFill>
            <a:srgbClr val="132A4A"/>
          </a:solidFill>
          <a:ln w="9525">
            <a:solidFill>
              <a:srgbClr val="0891B2"/>
            </a:solidFill>
            <a:prstDash val="solid"/>
          </a:ln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1371600"/>
            <a:ext cx="640080" cy="6400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126480" y="21031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Stratejik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Raporlar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6263640" y="283464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A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Yıllık ve çok yıllı stratejik değerlendirmeler; sürdürülebilirlik raporu ve paydaş sunumlarını içerir.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6446520" y="4041648"/>
            <a:ext cx="2011680" cy="411480"/>
          </a:xfrm>
          <a:prstGeom prst="roundRect">
            <a:avLst>
              <a:gd name="adj" fmla="val 22222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2" name="Text 17"/>
          <p:cNvSpPr/>
          <p:nvPr/>
        </p:nvSpPr>
        <p:spPr>
          <a:xfrm>
            <a:off x="6446520" y="4041648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Yıllık / Çok Yıllı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  |  Veri Kalitesi ve Yönetişim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Kalitesi Boyutları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65760" y="1645920"/>
            <a:ext cx="3931920" cy="530352"/>
          </a:xfrm>
          <a:prstGeom prst="roundRect">
            <a:avLst>
              <a:gd name="adj" fmla="val 10345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719072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Doğruluk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828800" y="1737360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Verinin gerçeği yansıtma derecesi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2286000"/>
            <a:ext cx="3931920" cy="530352"/>
          </a:xfrm>
          <a:prstGeom prst="roundRect">
            <a:avLst>
              <a:gd name="adj" fmla="val 10345"/>
            </a:avLst>
          </a:prstGeom>
          <a:solidFill>
            <a:srgbClr val="F7FBFD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359152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Tamlık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828800" y="2377440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Eksik değerlerin minimize edilmesi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2926080"/>
            <a:ext cx="3931920" cy="530352"/>
          </a:xfrm>
          <a:prstGeom prst="roundRect">
            <a:avLst>
              <a:gd name="adj" fmla="val 10345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999232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Tutarlılık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828800" y="3017520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Farklı sistemler arasında aynılık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3566160"/>
            <a:ext cx="3931920" cy="530352"/>
          </a:xfrm>
          <a:prstGeom prst="roundRect">
            <a:avLst>
              <a:gd name="adj" fmla="val 10345"/>
            </a:avLst>
          </a:prstGeom>
          <a:solidFill>
            <a:srgbClr val="F7FBFD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639312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Güncellik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828800" y="3657600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Verinin zamanında güncellenmesi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65760" y="4206240"/>
            <a:ext cx="3931920" cy="530352"/>
          </a:xfrm>
          <a:prstGeom prst="roundRect">
            <a:avLst>
              <a:gd name="adj" fmla="val 10345"/>
            </a:avLst>
          </a:prstGeom>
          <a:solidFill>
            <a:srgbClr val="F0F7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279392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91B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Teklik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828800" y="4297680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Mükerrer kayıtların önlenmesi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663440" y="107899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Yönetişim Yapısı</a:t>
            </a:r>
            <a:endParaRPr lang="en-US" sz="1500" dirty="0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1783080"/>
            <a:ext cx="320040" cy="32004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5074920" y="171907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Sahipleri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5074920" y="202996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veri kümesinin sorumluluğunu üstlenen departman yöneticileri</a:t>
            </a:r>
            <a:endParaRPr lang="en-US" sz="1000" dirty="0"/>
          </a:p>
        </p:txBody>
      </p:sp>
      <p:pic>
        <p:nvPicPr>
          <p:cNvPr id="2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2606040"/>
            <a:ext cx="320040" cy="320040"/>
          </a:xfrm>
          <a:prstGeom prst="rect">
            <a:avLst/>
          </a:prstGeom>
        </p:spPr>
      </p:pic>
      <p:sp>
        <p:nvSpPr>
          <p:cNvPr id="26" name="Text 22"/>
          <p:cNvSpPr/>
          <p:nvPr/>
        </p:nvSpPr>
        <p:spPr>
          <a:xfrm>
            <a:off x="5074920" y="254203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150" b="1" dirty="0">
                <a:latin typeface="Cambria" panose="02040503050406030204" pitchFamily="18" charset="0"/>
                <a:ea typeface="Cambria" panose="02040503050406030204" pitchFamily="18" charset="0"/>
              </a:rPr>
              <a:t>Veri Koordinatörü</a:t>
            </a:r>
            <a:endParaRPr lang="en-US" sz="115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Text 23"/>
          <p:cNvSpPr/>
          <p:nvPr/>
        </p:nvSpPr>
        <p:spPr>
          <a:xfrm>
            <a:off x="5074920" y="285292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Politikaları tanımlayan ve uyumu izleyen merkezi koordinatör</a:t>
            </a:r>
            <a:endParaRPr lang="en-US" sz="1000" dirty="0"/>
          </a:p>
        </p:txBody>
      </p:sp>
      <p:pic>
        <p:nvPicPr>
          <p:cNvPr id="2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3429000"/>
            <a:ext cx="320040" cy="320040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5074920" y="336499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Kullanıcıları</a:t>
            </a:r>
            <a:endParaRPr lang="en-US" sz="1150" dirty="0"/>
          </a:p>
        </p:txBody>
      </p:sp>
      <p:sp>
        <p:nvSpPr>
          <p:cNvPr id="30" name="Text 25"/>
          <p:cNvSpPr/>
          <p:nvPr/>
        </p:nvSpPr>
        <p:spPr>
          <a:xfrm>
            <a:off x="5074920" y="367588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Raporlara erişen ve analiz yapan operasyonel ekipler</a:t>
            </a:r>
            <a:endParaRPr lang="en-US" sz="1000" dirty="0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4251960"/>
            <a:ext cx="320040" cy="320040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5074920" y="418795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22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BT / Sistem Ekibi</a:t>
            </a:r>
            <a:endParaRPr lang="en-US" sz="1150" dirty="0"/>
          </a:p>
        </p:txBody>
      </p:sp>
      <p:sp>
        <p:nvSpPr>
          <p:cNvPr id="33" name="Text 27"/>
          <p:cNvSpPr/>
          <p:nvPr/>
        </p:nvSpPr>
        <p:spPr>
          <a:xfrm>
            <a:off x="5074920" y="449884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altyapıyı yöneten ve güvenliği sağlayan ekip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  |  Sürdürülebilirlik Raporlaması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A&amp;A Consulting, şirketlerin sürdürülebilirlik </a:t>
            </a:r>
            <a:r>
              <a:rPr lang="en-US" sz="12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performanslarını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(Çevresel, Sosyal ve Yönetişim) </a:t>
            </a:r>
            <a:r>
              <a:rPr lang="en-US" sz="12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çerçevesinde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ölçmesine ve raporlamasına destek vermektedir. Sürdürülebilirlik raporu; paydaşlara, yatırımcılara ve müşterilere şeffaf bilgi sunmanın temel aracıdır.</a:t>
            </a:r>
          </a:p>
        </p:txBody>
      </p:sp>
      <p:sp>
        <p:nvSpPr>
          <p:cNvPr id="6" name="Shape 4"/>
          <p:cNvSpPr/>
          <p:nvPr/>
        </p:nvSpPr>
        <p:spPr>
          <a:xfrm>
            <a:off x="365760" y="1920240"/>
            <a:ext cx="2651760" cy="2834640"/>
          </a:xfrm>
          <a:prstGeom prst="roundRect">
            <a:avLst>
              <a:gd name="adj" fmla="val 3448"/>
            </a:avLst>
          </a:prstGeom>
          <a:solidFill>
            <a:srgbClr val="E8F5E9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280160" y="2011680"/>
            <a:ext cx="822960" cy="822960"/>
          </a:xfrm>
          <a:prstGeom prst="ellipse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80160" y="20116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Ç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65760" y="297180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5E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Çevre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02920" y="3401568"/>
            <a:ext cx="2377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Karbon ayak izi ölçümü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Enerji tüketimi takibi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 ve atık yönetimi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İklim riski değerlendirmesi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46120" y="1920240"/>
            <a:ext cx="2651760" cy="2834640"/>
          </a:xfrm>
          <a:prstGeom prst="roundRect">
            <a:avLst>
              <a:gd name="adj" fmla="val 3448"/>
            </a:avLst>
          </a:prstGeom>
          <a:solidFill>
            <a:srgbClr val="E8EAF6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160520" y="2011680"/>
            <a:ext cx="822960" cy="822960"/>
          </a:xfrm>
          <a:prstGeom prst="ellipse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60520" y="20116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246120" y="297180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237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Sosyal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383280" y="3401568"/>
            <a:ext cx="2377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Çalışan memnuniyeti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İş sağlığı ve güvenliği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Toplumsal etki ölçümü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Tedarik zinciri sorumluluğu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26480" y="1920240"/>
            <a:ext cx="2651760" cy="2834640"/>
          </a:xfrm>
          <a:prstGeom prst="roundRect">
            <a:avLst>
              <a:gd name="adj" fmla="val 3448"/>
            </a:avLst>
          </a:prstGeom>
          <a:solidFill>
            <a:srgbClr val="FFEBEE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040880" y="2011680"/>
            <a:ext cx="822960" cy="822960"/>
          </a:xfrm>
          <a:prstGeom prst="ellipse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040880" y="20116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126480" y="297180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B7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Yönetişim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263640" y="3401568"/>
            <a:ext cx="2377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Yönetim kurulu şeffaflığı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Etik ve uyum politikaları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Risk yönetimi çerçevesi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Paydaş iletişim planı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1041</Words>
  <Application>Microsoft Office PowerPoint</Application>
  <PresentationFormat>Ekran Gösterisi (16:9)</PresentationFormat>
  <Paragraphs>215</Paragraphs>
  <Slides>12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 Yönetimi ve Raporlama Altyapısı Kurma Rehberi</dc:title>
  <dc:subject>PptxGenJS Presentation</dc:subject>
  <dc:creator>A&amp;A Consulting</dc:creator>
  <cp:lastModifiedBy>Funda</cp:lastModifiedBy>
  <cp:revision>3</cp:revision>
  <dcterms:created xsi:type="dcterms:W3CDTF">2026-06-22T08:21:16Z</dcterms:created>
  <dcterms:modified xsi:type="dcterms:W3CDTF">2026-06-22T15:54:01Z</dcterms:modified>
</cp:coreProperties>
</file>