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ETS Fiyatı (€/ton)</c:v>
                </c:pt>
              </c:strCache>
            </c:strRef>
          </c:tx>
          <c:spPr>
            <a:ln w="38100" cap="flat">
              <a:solidFill>
                <a:srgbClr val="0A7B6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A7B6B"/>
              </a:solidFill>
              <a:ln w="9525" cap="flat">
                <a:solidFill>
                  <a:srgbClr val="0A7B6B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2026T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</c:v>
                </c:pt>
                <c:pt idx="1">
                  <c:v>45</c:v>
                </c:pt>
                <c:pt idx="2">
                  <c:v>82</c:v>
                </c:pt>
                <c:pt idx="3">
                  <c:v>88</c:v>
                </c:pt>
                <c:pt idx="4">
                  <c:v>65</c:v>
                </c:pt>
                <c:pt idx="5">
                  <c:v>70</c:v>
                </c:pt>
                <c:pt idx="6">
                  <c:v>80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3A2-48F7-A909-C06363EFD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952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399" y="0"/>
            <a:ext cx="1479973" cy="5143500"/>
          </a:xfrm>
          <a:prstGeom prst="rect">
            <a:avLst/>
          </a:prstGeom>
          <a:solidFill>
            <a:srgbClr val="0A7B6B">
              <a:alpha val="20000"/>
            </a:srgbClr>
          </a:solidFill>
          <a:ln w="12700">
            <a:solidFill>
              <a:srgbClr val="0A7B6B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tr-TR" dirty="0"/>
          </a:p>
        </p:txBody>
      </p:sp>
      <p:sp>
        <p:nvSpPr>
          <p:cNvPr id="4" name="Shape 2"/>
          <p:cNvSpPr/>
          <p:nvPr/>
        </p:nvSpPr>
        <p:spPr>
          <a:xfrm>
            <a:off x="8686800" y="0"/>
            <a:ext cx="457200" cy="5143500"/>
          </a:xfrm>
          <a:prstGeom prst="rect">
            <a:avLst/>
          </a:prstGeom>
          <a:solidFill>
            <a:srgbClr val="0A7B6B">
              <a:alpha val="50000"/>
            </a:srgbClr>
          </a:solidFill>
          <a:ln w="12700">
            <a:solidFill>
              <a:srgbClr val="0A7B6B">
                <a:alpha val="5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486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SINIRDA KARBON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30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DÜZENLEME MEKANİZMASI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(SKDM / CBAM)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468880"/>
            <a:ext cx="5486400" cy="36576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060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F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Yöneticiler için Kapsamlı Uygulama Rehberi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310896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AB'nin en büyük iklim politikası reformunu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anlamak, uyum sağlamak ve rekabet avantajına dönüştürmek.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 |  Stratejik Yönetici Rehberi</a:t>
            </a:r>
            <a:endParaRPr lang="en-US" sz="1100" dirty="0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A1DE7C36-ED9C-E0B5-31B9-CD7E47C666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YEŞİL DÖNÜŞÜM STRATEJİSİ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SKDM'yi bir yük olarak değil, yeşil dönüşüm ivmesi olarak konumlandırın: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011680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65760" y="1508760"/>
            <a:ext cx="91440" cy="15727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51560" y="160020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Yenilenebilir Enerji Geçişi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51560" y="194767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kaynaklı kapsam 2 emisyonlarını minimize ederek SKDM maliyetini doğrudan düşürün. PPA anlaşmaları ile uzun vadeli enerji maliyetini kilitleyin.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150876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011680"/>
            <a:ext cx="457200" cy="45720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754880" y="1508760"/>
            <a:ext cx="91440" cy="157276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5440680" y="160020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Muhasebesi Sistemi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440680" y="194767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14064 veya GHG Protokolü uyumlu emisyon takip altyapısı kurun. Gerçek zamanlı veriyle hem SKDM beyanını hem ESG raporlamasını otomatikleştirin.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65760" y="324612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3749040"/>
            <a:ext cx="457200" cy="45720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65760" y="3246120"/>
            <a:ext cx="91440" cy="15727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8" name="Text 13"/>
          <p:cNvSpPr/>
          <p:nvPr/>
        </p:nvSpPr>
        <p:spPr>
          <a:xfrm>
            <a:off x="1051560" y="33375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 Entegrasyonu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1051560" y="368503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 tedarikçilerinizden de emisyon verisi talep edin. Düşük karbonlu tedarikçilerle uzun vadeli stratejik ortaklıklar kurun.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4754880" y="324612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749040"/>
            <a:ext cx="457200" cy="457200"/>
          </a:xfrm>
          <a:prstGeom prst="rect">
            <a:avLst/>
          </a:prstGeom>
        </p:spPr>
      </p:pic>
      <p:sp>
        <p:nvSpPr>
          <p:cNvPr id="22" name="Shape 16"/>
          <p:cNvSpPr/>
          <p:nvPr/>
        </p:nvSpPr>
        <p:spPr>
          <a:xfrm>
            <a:off x="4754880" y="3246120"/>
            <a:ext cx="91440" cy="1572768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23" name="Text 17"/>
          <p:cNvSpPr/>
          <p:nvPr/>
        </p:nvSpPr>
        <p:spPr>
          <a:xfrm>
            <a:off x="5440680" y="33375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Kapasite Geliştirme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440680" y="368503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uzmanı yetiştirin, çalışanları karbon okur-yazarlığı konusunda eğitin. Sürdürülebilirlik ekibini stratejik karar mekanizmalarına dahil edin.</a:t>
            </a:r>
            <a:endParaRPr lang="en-US" sz="1000" dirty="0"/>
          </a:p>
        </p:txBody>
      </p:sp>
      <p:pic>
        <p:nvPicPr>
          <p:cNvPr id="26" name="Resim 25">
            <a:extLst>
              <a:ext uri="{FF2B5EF4-FFF2-40B4-BE49-F238E27FC236}">
                <a16:creationId xmlns:a16="http://schemas.microsoft.com/office/drawing/2014/main" id="{EE56E36B-EF71-D00A-C1FB-3A67FBD56F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TÜRKİYE'DE SKDM: MEVCUT DURUM VE FIRSAT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1148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Çelik ihracatı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AB'ye en fazla çelik ihraç eden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ülkeler arasında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4612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4612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$25Mn+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24612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büyüklüğü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4612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 itibarıyla yıllık tahmini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yükümlülüğü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08076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8076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08076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yıl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08076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ETS'si henüz kurulmadı;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 hakkı yok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11480" y="2697480"/>
            <a:ext cx="8321040" cy="3840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7523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STRATEJİK ÖNERİLER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11480" y="315468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02920" y="320040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🏭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005840" y="320040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Ulusal ETS kurulumunu takip edin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05840" y="34381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Türkiye'nin kendi karbon fiyatlandırma mekanizması kurması SKDM mahsup hakkı sağlayacak ve rekabeti artıracaktır.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11480" y="374904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02920" y="379476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05840" y="379476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bazlı üretim optimizasyonu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05840" y="403250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verimliliği yatırımları hem operasyonel maliyeti düşürür hem de SKDM yükünü azaltır; çift kazanım.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434340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02920" y="438912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05840" y="438912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ortaklık mekanizmalarını kullanın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005840" y="462686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AB'nin Türkiye ile sürdürülebilirlik alanındaki teknik iş birliği programlarından faydalanın.</a:t>
            </a:r>
            <a:endParaRPr lang="en-US" sz="1000" dirty="0"/>
          </a:p>
        </p:txBody>
      </p:sp>
      <p:pic>
        <p:nvPicPr>
          <p:cNvPr id="31" name="Resim 30">
            <a:extLst>
              <a:ext uri="{FF2B5EF4-FFF2-40B4-BE49-F238E27FC236}">
                <a16:creationId xmlns:a16="http://schemas.microsoft.com/office/drawing/2014/main" id="{4D759616-C18A-954A-11EA-7DAC8518B7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LİDER OLARAK KENDİNİZE SORMALISINIZ: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457200" y="749808"/>
            <a:ext cx="7315200" cy="36576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097280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15568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70432" y="10515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ürünlerimiz SKDM kapsamında ve gömülü emisyon değerlerimiz neler?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64792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94360" y="1901952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1920240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85623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 maliyetleri fiyatlandırma ve ihracat stratejimizi nasıl etkiler?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69464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4360" y="2706624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724912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70432" y="266090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 ve raporlama altyapımız AB standartlarını karşılıyor mu?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4360" y="3511296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529584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70432" y="346557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Rakiplerimiz karbon yoğunluğunu düşürerek rekabet üstünlüğü elde ediyor mu?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178808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94360" y="4315968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334256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70432" y="427024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yatırım planımız SKDM maliyetlerini optimize ediyor mu?</a:t>
            </a:r>
            <a:endParaRPr lang="en-US" sz="120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EE702D14-D2BD-0479-348B-93AC894231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ÇIKARIMLAR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57200" cy="694944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7043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bir maliyet kalemi değil, yeşil dönüşüm ivmesidir. Erken hareket edenler rekabet üstünlüğü elde eder.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28800"/>
            <a:ext cx="457200" cy="694944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4767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87452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itibarıyla ödeme yükümlülüğü başladı. Hazırlıksız yakalanan şirketler hem maliyetle hem bürokratik yükle karşılaşacak.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606040"/>
            <a:ext cx="457200" cy="694944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2491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265176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verisi artık stratejik veridir. Güvenilir karbon muhasebesi sistemi kurmak kritik bir yönetim önceliğidir.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83280"/>
            <a:ext cx="457200" cy="6949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50215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342900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fiyatları yükseliyor. 2030'da beklenen €150+/ton seviyesinde SKDM maliyeti bugünkünün iki katına çıkabilir.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6052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60520"/>
            <a:ext cx="457200" cy="694944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27939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20624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yatırımı, SKDM maliyetini hem düşürür hem de kurumsal değeri artırır — iki kez kazanın.</a:t>
            </a:r>
            <a:endParaRPr lang="en-US" sz="115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4F3C924E-0F46-40DA-C42A-F86AD704D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7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9536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"Karbon fiyatlandırması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12344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geleceğin dili.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dili konuşmayı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2423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öğrenenler kazanacak."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3200400" y="3200400"/>
            <a:ext cx="2743200" cy="45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401568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rehber faydalı olduysa paylaşmaktan çekinmeyin.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794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ve sürdürülebilirlik dönüşümü konularında görüş ve sorularınızı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yorumlarla paylaşabilirsiniz.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443484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#SKDM  #CBAM  #YeşilDönüşüm  #Sürdürülebilirlik  #KarbonVergisi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Nedir?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 ve AB hedefleri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4924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ve Hedef Sektörler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ürünler, hangi emisyonlar?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0116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Takvimi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6868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ve tam uygulama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20116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Nasıl İşliyor?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Beyan, sertifika ve ödeme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29260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Fiyatlandırması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6868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ETS ve SKDM sertifika maliyeti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29260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4924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İhracatçılar İçin Etki Analizi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4924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 haritası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576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65760" y="38404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6868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Yol Haritası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86868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Adım adım hazırlık planı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4632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846320" y="38404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534924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Stratejisi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34924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Rekabet avantajına dönüştürün</a:t>
            </a:r>
            <a:endParaRPr lang="en-US" sz="1000" dirty="0"/>
          </a:p>
        </p:txBody>
      </p:sp>
      <p:pic>
        <p:nvPicPr>
          <p:cNvPr id="44" name="Resim 43">
            <a:extLst>
              <a:ext uri="{FF2B5EF4-FFF2-40B4-BE49-F238E27FC236}">
                <a16:creationId xmlns:a16="http://schemas.microsoft.com/office/drawing/2014/main" id="{75EE8037-9500-1272-B071-2F19F4112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9437" y="-457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NEDİR?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972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430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Sınırda Karbon Düzenleme Mekanizması (SKDM / CBAM), Avrupa Birliği'nin ithal ettiği belirli ürünlerin üretim süreçlerindeki karbon emisyonlarına fiyat biçen; karbon kaçağını önlemeye yönelik devrim niteliğinde bir iklim ve ticaret politikasıdır.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6576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46888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Küresel İklim Adaleti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7548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Üretimi düşük karbonlu standartlara çeken küresel ölçekte bir denge mekanizması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46888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Kaçağı Önlemi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31012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üreticilerinin rekabetçi dezavantajdan korunması ve piyasa bütünlüğünün sağlanması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03504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46888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4476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Mutabakat Aracı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614476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2050 iklim tarafsızlığı hedefinin endüstriyel dönüşüm ayağı</a:t>
            </a:r>
            <a:endParaRPr lang="en-US" sz="1050" dirty="0"/>
          </a:p>
        </p:txBody>
      </p:sp>
      <p:pic>
        <p:nvPicPr>
          <p:cNvPr id="18" name="Resim 17">
            <a:extLst>
              <a:ext uri="{FF2B5EF4-FFF2-40B4-BE49-F238E27FC236}">
                <a16:creationId xmlns:a16="http://schemas.microsoft.com/office/drawing/2014/main" id="{E1F45EA3-E104-47BF-5254-86CFA0CDF1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VE HEDEF SEKTÖRLER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393192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3931920" cy="438912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6128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KAPSAMINDAKI SEKTÖRLER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70992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Elektrik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19293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Doğrudan üretim emisyonları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02920" y="21945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🏗️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221284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Çelik &amp; Demir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60120" y="243230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karbon yoğunluklu sektör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02920" y="2697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🏭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6012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Çimento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293522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İkinci büyük emisyon kaynağı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02920" y="32004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⚗️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60120" y="321868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Alüminyum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60120" y="343814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yoğun üretim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02920" y="3703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🧪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60120" y="372160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Gübre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60120" y="394106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Azot bazlı emisyonlar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02920" y="4206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422452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Hidrojen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60120" y="44439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Temiz enerji geçişi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617720" y="1097280"/>
            <a:ext cx="416052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17720" y="1097280"/>
            <a:ext cx="4160520" cy="438912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GENİŞLEME PLANI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169164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54880" y="169164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54880" y="185623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532120" y="17373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6 Sektör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532120" y="202082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tamamlandı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754880" y="246888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754880" y="246888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263347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532120" y="25146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+Kimyasallar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532120" y="279806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Organik kimyasallar ekleniyor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754880" y="324612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754880" y="324612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54880" y="341071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532120" y="32918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+Polimerler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532120" y="357530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Plastik ve polimer ürünler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754880" y="402336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754880" y="402336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54880" y="418795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2034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5532120" y="40690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Emisyonlar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532120" y="435254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Dolaylı emisyonlar da kapsama giriyor</a:t>
            </a:r>
            <a:endParaRPr lang="en-US" sz="1000" dirty="0"/>
          </a:p>
        </p:txBody>
      </p:sp>
      <p:pic>
        <p:nvPicPr>
          <p:cNvPr id="49" name="Resim 48">
            <a:extLst>
              <a:ext uri="{FF2B5EF4-FFF2-40B4-BE49-F238E27FC236}">
                <a16:creationId xmlns:a16="http://schemas.microsoft.com/office/drawing/2014/main" id="{E8DBA389-AAB4-E781-1E48-A620489ADB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TAKVİMİ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651760"/>
            <a:ext cx="7680960" cy="54864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37360" y="2487168"/>
            <a:ext cx="384048" cy="384048"/>
          </a:xfrm>
          <a:prstGeom prst="ellipse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08760" y="1188720"/>
            <a:ext cx="822960" cy="1143000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 dirty="0"/>
          </a:p>
        </p:txBody>
      </p:sp>
      <p:sp>
        <p:nvSpPr>
          <p:cNvPr id="7" name="Text 5"/>
          <p:cNvSpPr/>
          <p:nvPr/>
        </p:nvSpPr>
        <p:spPr>
          <a:xfrm>
            <a:off x="150876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EKİM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Başladı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28016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yükümlülükleri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başladı (ödeme yok)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0" y="2487168"/>
            <a:ext cx="384048" cy="38404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29000" y="1188720"/>
            <a:ext cx="822960" cy="11430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2900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OCAK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Uygulama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0040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sertifikası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alım zorunluluğu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577840" y="2487168"/>
            <a:ext cx="384048" cy="384048"/>
          </a:xfrm>
          <a:prstGeom prst="ellipse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349240" y="1188720"/>
            <a:ext cx="822960" cy="1143000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4924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2064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Genişliyor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12064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sektörler ve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dolaylı emisyonlar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498080" y="2487168"/>
            <a:ext cx="384048" cy="384048"/>
          </a:xfrm>
          <a:prstGeom prst="ellipse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69480" y="1188720"/>
            <a:ext cx="822960" cy="11430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26948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04088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Entegrasyon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4088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ETS serbest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tahsisatları kalkıyor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554480" y="2084832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4160520"/>
            <a:ext cx="8229600" cy="7315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4261104"/>
            <a:ext cx="7863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2026 itibarıyla ödeme zorunluluğu aktif: İhracatçılar her çeyrek için SKDM sertifikası satın alarak beyan etmek zorunda.</a:t>
            </a:r>
            <a:endParaRPr lang="en-US" sz="1150" dirty="0"/>
          </a:p>
        </p:txBody>
      </p:sp>
      <p:pic>
        <p:nvPicPr>
          <p:cNvPr id="29" name="Resim 28">
            <a:extLst>
              <a:ext uri="{FF2B5EF4-FFF2-40B4-BE49-F238E27FC236}">
                <a16:creationId xmlns:a16="http://schemas.microsoft.com/office/drawing/2014/main" id="{79D50962-C39D-1BF3-4271-42CE67A29B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NASIL İŞLİYOR?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1325880"/>
            <a:ext cx="640080" cy="640080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İthal ürünün üretiminde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açığa çıkan gömülü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emisyonlar hesaplanır.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286000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2450592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36392" y="1325880"/>
            <a:ext cx="640080" cy="640080"/>
          </a:xfrm>
          <a:prstGeom prst="ellipse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36392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542032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İthalatçı Beyanı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0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AB'deki ithalatçı her yıl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Änisan ayına kadar yıllık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beyanını sunar.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462272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4626864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12664" y="1325880"/>
            <a:ext cx="640080" cy="640080"/>
          </a:xfrm>
          <a:prstGeom prst="ellipse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12664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718304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 Alımı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36592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edilen emisyon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miktarı kadar SKDM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sertifikası satın alınır.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638544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6803136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488936" y="1325880"/>
            <a:ext cx="640080" cy="640080"/>
          </a:xfrm>
          <a:prstGeom prst="ellipse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88936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894576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 Hakkı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912864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 ülkede ödenen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vergisi SKDM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bedelinden düşülür.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74320" y="4709160"/>
            <a:ext cx="8595360" cy="256032"/>
          </a:xfrm>
          <a:prstGeom prst="rect">
            <a:avLst/>
          </a:prstGeom>
          <a:solidFill>
            <a:srgbClr val="E8F0EE"/>
          </a:solidFill>
          <a:ln w="12700">
            <a:solidFill>
              <a:srgbClr val="E8F0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 fiyatı AB ETS karbon fiyatının haftalık ortalamasına göre belirlenir.</a:t>
            </a:r>
            <a:endParaRPr lang="en-US" sz="1000" dirty="0"/>
          </a:p>
        </p:txBody>
      </p:sp>
      <p:pic>
        <p:nvPicPr>
          <p:cNvPr id="30" name="Resim 29">
            <a:extLst>
              <a:ext uri="{FF2B5EF4-FFF2-40B4-BE49-F238E27FC236}">
                <a16:creationId xmlns:a16="http://schemas.microsoft.com/office/drawing/2014/main" id="{3A5B8350-3398-0B69-3D99-E362B23B12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FİYATLANDIRMASI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8463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17043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ETS KARBON FİYATI (€/ton CO₂)</a:t>
            </a:r>
            <a:endParaRPr lang="en-US" sz="105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457200" y="1508760"/>
          <a:ext cx="466344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486400" y="109728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486400" y="1097280"/>
            <a:ext cx="109728" cy="11155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669280" y="1188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~€70-90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5669280" y="16459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/ton CO₂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498080" y="120700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ETS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Fiyat Aralığı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486400" y="233172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0" y="2331720"/>
            <a:ext cx="109728" cy="111556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669280" y="24231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~€150+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5669280" y="288036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/ton CO₂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7498080" y="244144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 Hedef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Fiyat Beklentisi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486400" y="356616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486400" y="3566160"/>
            <a:ext cx="109728" cy="11155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669280" y="36576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%100</a:t>
            </a:r>
            <a:endParaRPr lang="en-US" sz="2600" dirty="0"/>
          </a:p>
        </p:txBody>
      </p:sp>
      <p:sp>
        <p:nvSpPr>
          <p:cNvPr id="20" name="Text 17"/>
          <p:cNvSpPr/>
          <p:nvPr/>
        </p:nvSpPr>
        <p:spPr>
          <a:xfrm>
            <a:off x="5669280" y="41148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7498080" y="367588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 Ülkede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Ödenen Karbon Vergisi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486400" y="4663440"/>
            <a:ext cx="3291840" cy="2926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577840" y="4700016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T: Tahmin  |  Kaynak: AB ETS verileri</a:t>
            </a:r>
            <a:endParaRPr lang="en-US" sz="90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B3676C64-B066-FD80-9B80-CF88CF8AEC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İHRACATÇILAR İÇİN ETKİ ANALİZİ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93192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1155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RİSKLER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39319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" y="1600200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1572768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karbon yoğunluklu üretim maliyetlerinde ciddi artış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30352" y="2350008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2322576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pazarında fiyat rekabeti kaybı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0352" y="309981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072384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yükümlülüklerinde idari yük ve uyumsuzluk riski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30352" y="3849624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3822192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 gelirlerinde öngörülemeyen dalgalanma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051560"/>
            <a:ext cx="4114800" cy="41148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11556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FIRSATLAR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663440" y="1463040"/>
            <a:ext cx="411480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828032" y="1600200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157276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erken hamlecilerine premium fiyat avantajı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28032" y="2350008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0" y="232257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karbonlu üreticiler için AB pazarında pay artışı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28032" y="3099816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307238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 karbon vergisi ülkelerde mahsup hakkıyla tasarruf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28032" y="3849624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20640" y="382219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raporlamasında kurumsal itibar kazanımı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919472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AB'ye çelik, alüminyum ve kimyasal ihracatında SKDM'den en fazla etkilenen ülkeler arasında yer almaktadır.</a:t>
            </a:r>
            <a:endParaRPr lang="en-US" sz="1000" dirty="0"/>
          </a:p>
        </p:txBody>
      </p:sp>
      <p:pic>
        <p:nvPicPr>
          <p:cNvPr id="28" name="Resim 27">
            <a:extLst>
              <a:ext uri="{FF2B5EF4-FFF2-40B4-BE49-F238E27FC236}">
                <a16:creationId xmlns:a16="http://schemas.microsoft.com/office/drawing/2014/main" id="{9C28CDB7-9867-6925-DFE6-1A3B7C6081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YOL HARİTASI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011680" cy="4572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4320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Teşhis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69164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AB'ye hangi ürünlerin ihraç edildiğini belirleyin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65176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kapsamındaki ürün kodlarını tespit edin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84048" y="361188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envanter sistemini kurun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450592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50592" y="1097280"/>
            <a:ext cx="2011680" cy="4572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50592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450592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560320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560320" y="169164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79192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AB'de yetkili SKDM beyan sahibiyle anlaşın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560320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60320" y="265176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79192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 metodolojisi geliştirin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2560320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560320" y="361188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679192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süreçleri ve ERP sistemini güncelleyin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26864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26864" y="1097280"/>
            <a:ext cx="2011680" cy="457200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26864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626864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736592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736592" y="169164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55464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Çeyreklik beyanları zamanında sunun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36592" y="265176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55464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sertifikalarını satın alın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736592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36592" y="361188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55464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Ödeme belgelerini arşivleyin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803136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803136" y="1097280"/>
            <a:ext cx="2011680" cy="457200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03136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803136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Optimizasyon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6912864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912864" y="169164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31736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azaltma yatırımlarını ROI bazlı değerlendirin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6912864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912864" y="265176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031736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enerji geçişiyle SKDM maliyetini minimize edin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6912864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912864" y="361188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031736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Yerel karbon piyasası oluşumunu takip edin</a:t>
            </a:r>
            <a:endParaRPr lang="en-US" sz="950" dirty="0"/>
          </a:p>
        </p:txBody>
      </p:sp>
      <p:pic>
        <p:nvPicPr>
          <p:cNvPr id="57" name="Resim 56">
            <a:extLst>
              <a:ext uri="{FF2B5EF4-FFF2-40B4-BE49-F238E27FC236}">
                <a16:creationId xmlns:a16="http://schemas.microsoft.com/office/drawing/2014/main" id="{B47D0318-7215-AE97-07AB-51EC2669F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8460" y="20320"/>
            <a:ext cx="873760" cy="873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993</Words>
  <Application>Microsoft Office PowerPoint</Application>
  <PresentationFormat>Ekran Gösterisi (16:9)</PresentationFormat>
  <Paragraphs>243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SKDM Rehberi - Sınırda Karbon Düzenleme Mekanizması</dc:title>
  <dc:subject>PptxGenJS Presentation</dc:subject>
  <dc:creator>PptxGenJS</dc:creator>
  <cp:lastModifiedBy>Funda</cp:lastModifiedBy>
  <cp:revision>4</cp:revision>
  <dcterms:created xsi:type="dcterms:W3CDTF">2026-05-04T10:09:04Z</dcterms:created>
  <dcterms:modified xsi:type="dcterms:W3CDTF">2026-06-08T07:35:46Z</dcterms:modified>
</cp:coreProperties>
</file>