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04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046720" y="0"/>
            <a:ext cx="1097280" cy="5143500"/>
          </a:xfrm>
          <a:prstGeom prst="rect">
            <a:avLst/>
          </a:prstGeom>
          <a:solidFill>
            <a:srgbClr val="1E5FA8">
              <a:alpha val="18000"/>
            </a:srgbClr>
          </a:solidFill>
          <a:ln w="12700">
            <a:solidFill>
              <a:srgbClr val="1E5FA8">
                <a:alpha val="18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778240" y="0"/>
            <a:ext cx="365760" cy="5143500"/>
          </a:xfrm>
          <a:prstGeom prst="rect">
            <a:avLst/>
          </a:prstGeom>
          <a:solidFill>
            <a:srgbClr val="1E5FA8">
              <a:alpha val="45000"/>
            </a:srgbClr>
          </a:solidFill>
          <a:ln w="12700">
            <a:solidFill>
              <a:srgbClr val="1E5FA8">
                <a:alpha val="4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457200"/>
            <a:ext cx="7772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</a:t>
            </a:r>
            <a:r>
              <a:rPr lang="tr-TR" sz="3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r>
              <a:rPr lang="en-US" sz="3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YÖNETİM SİSTEMİ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77240" y="1069848"/>
            <a:ext cx="7315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kern="0" spc="300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KURULUMU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777240" y="1874520"/>
            <a:ext cx="2103120" cy="658368"/>
          </a:xfrm>
          <a:prstGeom prst="roundRect">
            <a:avLst>
              <a:gd name="adj" fmla="val 11111"/>
            </a:avLst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  ·  Kalite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46120" y="1874520"/>
            <a:ext cx="2103120" cy="658368"/>
          </a:xfrm>
          <a:prstGeom prst="roundRect">
            <a:avLst>
              <a:gd name="adj" fmla="val 11111"/>
            </a:avLst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4612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  ·  Çevre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715000" y="1874520"/>
            <a:ext cx="2103120" cy="658368"/>
          </a:xfrm>
          <a:prstGeom prst="roundRect">
            <a:avLst>
              <a:gd name="adj" fmla="val 11111"/>
            </a:avLst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715000" y="1920240"/>
            <a:ext cx="2103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  ·  İSG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77240" y="2697480"/>
            <a:ext cx="6858000" cy="36576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28346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Standardı Tek Çatı Altında Birleştirerek Kurumsal Mükemmelliğe Ulaşmak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77240" y="33375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4EA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Yöneticiler için adım adım entegrasyon yol haritası — silo mantığından entegre sisteme.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77240" y="4645152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 |  Stratejik Yönetici Rehberi</a:t>
            </a:r>
            <a:endParaRPr lang="en-US" sz="1050" dirty="0"/>
          </a:p>
        </p:txBody>
      </p:sp>
      <p:pic>
        <p:nvPicPr>
          <p:cNvPr id="17" name="Resim 16">
            <a:extLst>
              <a:ext uri="{FF2B5EF4-FFF2-40B4-BE49-F238E27FC236}">
                <a16:creationId xmlns:a16="http://schemas.microsoft.com/office/drawing/2014/main" id="{200746CA-D3C1-C1BD-58AE-EC240DFBA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ÖLÇME VE SÜREKLİ İYİLEŞTİRME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2697480" cy="30632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51560"/>
            <a:ext cx="2697480" cy="43891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78992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 KPI'ları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157276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11480" y="1572768"/>
            <a:ext cx="64008" cy="6858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39496" y="162763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 skoru (CSAT/NPS)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235000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11480" y="2350008"/>
            <a:ext cx="64008" cy="6858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9496" y="240487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seferinde doğruluk oranı (FTQ)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11480" y="312724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3127248"/>
            <a:ext cx="64008" cy="68580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9496" y="31821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şikayet sayısı ve çözüm süresi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154680" y="1051560"/>
            <a:ext cx="2697480" cy="30632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154680" y="1051560"/>
            <a:ext cx="2697480" cy="438912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154680" y="1078992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 KPI'ları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246120" y="157276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46120" y="1572768"/>
            <a:ext cx="64008" cy="6858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74136" y="162763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Sera gazı emisyonu (tCO₂e/üretim birimi)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246120" y="235000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46120" y="2350008"/>
            <a:ext cx="64008" cy="6858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74136" y="240487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Atık geri dönüşüm oranı (%)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46120" y="312724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246120" y="3127248"/>
            <a:ext cx="64008" cy="6858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74136" y="31821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yoğunluğu (kWh/birim)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89320" y="1051560"/>
            <a:ext cx="2697480" cy="30632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5989320" y="1051560"/>
            <a:ext cx="2697480" cy="438912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989320" y="1078992"/>
            <a:ext cx="2697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 KPI'ları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080760" y="157276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080760" y="1572768"/>
            <a:ext cx="64008" cy="68580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08776" y="162763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Kayıp iş günü oranı (LTIR)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6080760" y="235000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080760" y="2350008"/>
            <a:ext cx="64008" cy="68580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08776" y="240487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Ramak kala bildirimi sayısı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080760" y="3127248"/>
            <a:ext cx="2514600" cy="68580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80760" y="3127248"/>
            <a:ext cx="64008" cy="68580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208776" y="31821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Güvensiz durum kapatma hızı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65760" y="4279392"/>
            <a:ext cx="8412480" cy="65836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548640" y="433425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PDCA Döngüsü: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2011680" y="4334256"/>
            <a:ext cx="65836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→ Uygula → Kontrol et → Önlem al  —  EYS'nin kalbidir. Her üç standart da bu döngüyü esas alır.</a:t>
            </a:r>
            <a:endParaRPr lang="en-US" sz="1100" dirty="0"/>
          </a:p>
        </p:txBody>
      </p:sp>
      <p:pic>
        <p:nvPicPr>
          <p:cNvPr id="45" name="Resim 44">
            <a:extLst>
              <a:ext uri="{FF2B5EF4-FFF2-40B4-BE49-F238E27FC236}">
                <a16:creationId xmlns:a16="http://schemas.microsoft.com/office/drawing/2014/main" id="{8D9B304F-751F-FB15-0C79-881652853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EYS'NİN KURUMA KATKISI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91440" cy="171907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664208"/>
            <a:ext cx="475488" cy="47548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12070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%30-40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1143000" y="175564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Maliyet Tasarrufu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143000" y="202996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Kombine denetimle üç ayrı denetim yerine tek seferde sertifikasyon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54880" y="109728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54880" y="1097280"/>
            <a:ext cx="91440" cy="1719072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664208"/>
            <a:ext cx="475488" cy="47548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532120" y="120700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%25+</a:t>
            </a:r>
            <a:endParaRPr lang="en-US" sz="3400" dirty="0"/>
          </a:p>
        </p:txBody>
      </p:sp>
      <p:sp>
        <p:nvSpPr>
          <p:cNvPr id="14" name="Text 10"/>
          <p:cNvSpPr/>
          <p:nvPr/>
        </p:nvSpPr>
        <p:spPr>
          <a:xfrm>
            <a:off x="5532120" y="175564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Verimlilik Artışı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5532120" y="202996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Çakışan prosedürlerin ortadan kalkması ve süreç yalınlaşması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365760" y="297180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365760" y="2971800"/>
            <a:ext cx="91440" cy="1719072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538728"/>
            <a:ext cx="475488" cy="47548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143000" y="30815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%60-</a:t>
            </a:r>
            <a:endParaRPr lang="en-US" sz="3400" dirty="0"/>
          </a:p>
        </p:txBody>
      </p:sp>
      <p:sp>
        <p:nvSpPr>
          <p:cNvPr id="20" name="Text 15"/>
          <p:cNvSpPr/>
          <p:nvPr/>
        </p:nvSpPr>
        <p:spPr>
          <a:xfrm>
            <a:off x="1143000" y="36301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Risk Azalması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1143000" y="390448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ve çevre mevzuatına uyum ihlallerinde dramatik düşüş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4754880" y="2971800"/>
            <a:ext cx="4069080" cy="1719072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4754880" y="2971800"/>
            <a:ext cx="91440" cy="1719072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538728"/>
            <a:ext cx="475488" cy="475488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532120" y="3081528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3x</a:t>
            </a:r>
            <a:endParaRPr lang="en-US" sz="3400" dirty="0"/>
          </a:p>
        </p:txBody>
      </p:sp>
      <p:sp>
        <p:nvSpPr>
          <p:cNvPr id="26" name="Text 20"/>
          <p:cNvSpPr/>
          <p:nvPr/>
        </p:nvSpPr>
        <p:spPr>
          <a:xfrm>
            <a:off x="5532120" y="363016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Güveni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5532120" y="390448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Üçlü sertifikasyon ihale süreçlerinde güçlü bir rekabet aracıdır</a:t>
            </a:r>
            <a:endParaRPr lang="en-US" sz="1000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73547EB2-2C23-1C85-8995-84BD1FFE47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LİDER OLARAK KENDİNİZE SORMALISINIZ: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457200" y="713232"/>
            <a:ext cx="7315200" cy="36576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14400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051560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70432" y="10058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Kalite, çevre ve İSG sistemlerimiz ayrı siloalarda mı, yoksa entegre mi çalışıyor?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719072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94360" y="1856232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1874520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70432" y="181051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ayrı denetim, belge seti ve toplantı yönetmek ekibimizin enerjisini tüketiyor mu?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23744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94360" y="2660904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679192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70432" y="261518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belgelerimiz gerçekten iş sonuçlarımızı iyileştiriyor mu, yoksa sadece duvarda asılı mı?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328416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4360" y="3465576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483864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70432" y="3419856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ile elde edebileceğimiz verimlilik ve maliyet tasarrufunu fırsata dönüştürüyor muyuz?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133088"/>
            <a:ext cx="8229600" cy="713232"/>
          </a:xfrm>
          <a:prstGeom prst="rect">
            <a:avLst/>
          </a:prstGeom>
          <a:solidFill>
            <a:srgbClr val="0E1E36"/>
          </a:solidFill>
          <a:ln w="10160">
            <a:solidFill>
              <a:srgbClr val="1E5F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94360" y="4270248"/>
            <a:ext cx="438912" cy="438912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4288536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70432" y="422452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Çalışanlarımız EYS'yi bir yük olarak mı, yoksa iş yapış şekillerinin bir parçası olarak mı görüyor?</a:t>
            </a:r>
            <a:endParaRPr lang="en-US" sz="1200" dirty="0"/>
          </a:p>
        </p:txBody>
      </p:sp>
      <p:pic>
        <p:nvPicPr>
          <p:cNvPr id="25" name="Resim 24">
            <a:extLst>
              <a:ext uri="{FF2B5EF4-FFF2-40B4-BE49-F238E27FC236}">
                <a16:creationId xmlns:a16="http://schemas.microsoft.com/office/drawing/2014/main" id="{4EAB9BF9-5097-5115-DE26-B30C71A83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ÇIKARIMLAR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7043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09728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HLS ortak yapısı, üç standardı entegre etmeyi hem mümkün hem de mantıklı kılıyor. Silo yönetim artık geçmişte kaldı.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28800"/>
            <a:ext cx="457200" cy="69494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94767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187452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maliyet değil yatırımdır. Doğru yapıldığında %30-40 denetim tasarrufu ve süreç verimliliği sağlar.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606040"/>
            <a:ext cx="457200" cy="69494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72491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265176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araçtır, amaç değil. Asıl hedef iş süreçlerinin sürekli iyileşmesi ve çalışan refahıdır.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8328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83280"/>
            <a:ext cx="457200" cy="694944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50215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342900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sahipliği olmadan hiçbir sistem sürdürülebilir değildir. CEO ve C-suite katılımı zorunludur.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6052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60520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27939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420624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Başarılı EYS'ler çalışanların sistemi kendi sistemi olarak benimsediği organizasyonlarda hayata geçer.</a:t>
            </a:r>
            <a:endParaRPr lang="en-US" sz="1150" dirty="0"/>
          </a:p>
        </p:txBody>
      </p:sp>
      <p:pic>
        <p:nvPicPr>
          <p:cNvPr id="25" name="Resim 24">
            <a:extLst>
              <a:ext uri="{FF2B5EF4-FFF2-40B4-BE49-F238E27FC236}">
                <a16:creationId xmlns:a16="http://schemas.microsoft.com/office/drawing/2014/main" id="{CD4B5041-3E90-F34C-18F1-EB83541806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5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9536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59436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"Kalite, çevre ve güvenlik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1170432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birbirinin rakibi değil,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173736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birbirinin tamamlayıcısıdır.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2304288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yönetin, birlikte kazanın."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3200400" y="3063240"/>
            <a:ext cx="2743200" cy="45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27355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rehber faydalı olduysa ekibinizle paylaşın.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3675888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kurulumu ve yönetim sistemleri hakkında deneyim ve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sorularınızı yorumlarda buluşalım.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0" y="4370832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#ISO9001  #ISO14001  #ISO45001  #EntegreSistem  #YönetimSistemi  #Kalite  #İSG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Nedir?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yaklaşımın temelleri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34924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Standardın Karşılaştırması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 · 14001 · 45001 farkları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0116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Yapı: HLS Çerçevesi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6868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Neden entegrasyon mümkün?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20116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Kurulum Yol Haritası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aşama uygulama planı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29260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6868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Fırsatları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6868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Örtüşen gereksinimler &amp; sinerji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29260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34924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4924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 hazırlığı ve sertifikasyon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6576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65760" y="38404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6868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Yaygın Hatalar &amp; Çözümleri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86868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Başarısızlık tuzaklarından kaçının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4632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846320" y="3840480"/>
            <a:ext cx="411480" cy="74980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534924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Ölçme &amp; Sürekli İyileştirme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34924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KPI'lar ve yönetimin gözden geçirmesi</a:t>
            </a:r>
            <a:endParaRPr lang="en-US" sz="1000" dirty="0"/>
          </a:p>
        </p:txBody>
      </p:sp>
      <p:pic>
        <p:nvPicPr>
          <p:cNvPr id="45" name="Resim 44">
            <a:extLst>
              <a:ext uri="{FF2B5EF4-FFF2-40B4-BE49-F238E27FC236}">
                <a16:creationId xmlns:a16="http://schemas.microsoft.com/office/drawing/2014/main" id="{4B84944D-FEDE-5C5F-2B53-659314CD3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YÖNETİM SİSTEMİ NEDİR?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0584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124712"/>
            <a:ext cx="7863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Yönetim Sistemi (EYS); kalite, çevre ve iş sağlığı &amp; güvenliği yönetim sistemlerini tek bir çerçeve altında birleştiren, organizasyonun tüm süreçlerini uyumlu biçimde yöneten bütünsel bir yönetim yaklaşımıdır.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265176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37744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" y="3035808"/>
            <a:ext cx="24323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Politika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475488" y="3493008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ayrı sistem yerine tek bir yönetim politikası ve üst yönetim taahhüdü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2240280"/>
            <a:ext cx="265176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37744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10128" y="3035808"/>
            <a:ext cx="24323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Prosedürler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3310128" y="3493008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yönetimi, iç denetim ve düzeltici faaliyet süreçleri birleştirilir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035040" y="2240280"/>
            <a:ext cx="2651760" cy="2606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377440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144768" y="3035808"/>
            <a:ext cx="243230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Denetim</a:t>
            </a:r>
            <a:endParaRPr lang="en-US" sz="1250" dirty="0"/>
          </a:p>
        </p:txBody>
      </p:sp>
      <p:sp>
        <p:nvSpPr>
          <p:cNvPr id="17" name="Text 12"/>
          <p:cNvSpPr/>
          <p:nvPr/>
        </p:nvSpPr>
        <p:spPr>
          <a:xfrm>
            <a:off x="6144768" y="3493008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standart için tek seferde kombine denetim — zaman ve maliyet tasarrufu</a:t>
            </a:r>
            <a:endParaRPr lang="en-US" sz="1050" dirty="0"/>
          </a:p>
        </p:txBody>
      </p:sp>
      <p:pic>
        <p:nvPicPr>
          <p:cNvPr id="19" name="Resim 18">
            <a:extLst>
              <a:ext uri="{FF2B5EF4-FFF2-40B4-BE49-F238E27FC236}">
                <a16:creationId xmlns:a16="http://schemas.microsoft.com/office/drawing/2014/main" id="{260A0739-ACF9-F514-865D-71A1223DEC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STANDARDIN KARŞILAŞTIRMASI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24128"/>
            <a:ext cx="2697480" cy="385876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24128"/>
            <a:ext cx="2697480" cy="65836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5156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9001:2015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138988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29768" y="1828800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29768" y="1828800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883664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memnuniyeti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29768" y="2432304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29768" y="2432304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487168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Ürün/hizmet kalitesi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29768" y="3035808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9768" y="3035808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090672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etkinliği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29768" y="3639312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29768" y="3639312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48640" y="3694176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 fırsat yönetimi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29768" y="4242816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29768" y="4242816"/>
            <a:ext cx="54864" cy="5120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297680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154680" y="1024128"/>
            <a:ext cx="2697480" cy="385876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154680" y="1024128"/>
            <a:ext cx="2697480" cy="65836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154680" y="105156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14001:2015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154680" y="138988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Yönetim Sistemi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64408" y="1828800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64408" y="1828800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83280" y="1883664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Çevresel etki azaltma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64408" y="2432304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64408" y="2432304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83280" y="2487168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264408" y="3035808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64408" y="3035808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83280" y="3090672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&amp; atık yönetimi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3264408" y="3639312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264408" y="3639312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83280" y="3694176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Yaşam döngüsü yaklaşımı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3264408" y="4242816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264408" y="4242816"/>
            <a:ext cx="54864" cy="51206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383280" y="4297680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İklim değişikliği önlemleri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5989320" y="1024128"/>
            <a:ext cx="2697480" cy="385876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5989320" y="1024128"/>
            <a:ext cx="2697480" cy="658368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989320" y="105156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5989320" y="1389888"/>
            <a:ext cx="2697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Yönetim Sistemi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099048" y="1828800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099048" y="1828800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217920" y="1883664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sağlığı &amp; güvenliği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6099048" y="2432304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099048" y="2432304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17920" y="2487168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 önleme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6099048" y="3035808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099048" y="3035808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217920" y="3090672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yükümlülük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099048" y="3639312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6099048" y="3639312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217920" y="3694176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tanımlama</a:t>
            </a:r>
            <a:endParaRPr lang="en-US" sz="1050" dirty="0"/>
          </a:p>
        </p:txBody>
      </p:sp>
      <p:sp>
        <p:nvSpPr>
          <p:cNvPr id="58" name="Shape 56"/>
          <p:cNvSpPr/>
          <p:nvPr/>
        </p:nvSpPr>
        <p:spPr>
          <a:xfrm>
            <a:off x="6099048" y="4242816"/>
            <a:ext cx="2478024" cy="512064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6099048" y="4242816"/>
            <a:ext cx="54864" cy="51206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217920" y="4297680"/>
            <a:ext cx="22677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Katılım &amp; danışma</a:t>
            </a:r>
            <a:endParaRPr lang="en-US" sz="1050" dirty="0"/>
          </a:p>
        </p:txBody>
      </p:sp>
      <p:pic>
        <p:nvPicPr>
          <p:cNvPr id="62" name="Resim 61">
            <a:extLst>
              <a:ext uri="{FF2B5EF4-FFF2-40B4-BE49-F238E27FC236}">
                <a16:creationId xmlns:a16="http://schemas.microsoft.com/office/drawing/2014/main" id="{2D3E785D-55AB-C4C4-075F-E8843DB08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ORTAK YAPI: HLS (HIGH LEVEL STRUCTURE)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241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ISO'nun tüm yönetim sistemi standartlarına uyguladığı 10 maddelik ortak iskelet, entegrasyonu mümkün kılar: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481328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481328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6459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536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Organizasyonun Bağlamı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14400" y="1828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Paydaşlar, kapsam, kısıtlar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286000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286000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45059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14400" y="23408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633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Politika, roller, sorumluluklar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090672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090672"/>
            <a:ext cx="457200" cy="69494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25526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3145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Planlama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343814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Risk/fırsat, hedefler, aksiyon planları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895344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895344"/>
            <a:ext cx="457200" cy="694944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05993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914400" y="395020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14400" y="424281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Kaynaklar, yetkinlik, belgelendirme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00600" y="1481328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00600" y="1481328"/>
            <a:ext cx="457200" cy="69494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0600" y="16459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49240" y="153619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49240" y="18288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kontrolü, tedarik zinciri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00600" y="2286000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00600" y="2286000"/>
            <a:ext cx="457200" cy="694944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0600" y="2450592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349240" y="234086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Değerlendirme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349240" y="2633472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İzleme, iç denetim, yönetim gözden geçirmesi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00600" y="3090672"/>
            <a:ext cx="420624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00600" y="3090672"/>
            <a:ext cx="457200" cy="69494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00600" y="325526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349240" y="314553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349240" y="3438144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Uygunsuzluk, düzeltici faaliyet, sürekli iyileştirme</a:t>
            </a:r>
            <a:endParaRPr lang="en-US" sz="1000" dirty="0"/>
          </a:p>
        </p:txBody>
      </p:sp>
      <p:pic>
        <p:nvPicPr>
          <p:cNvPr id="41" name="Resim 40">
            <a:extLst>
              <a:ext uri="{FF2B5EF4-FFF2-40B4-BE49-F238E27FC236}">
                <a16:creationId xmlns:a16="http://schemas.microsoft.com/office/drawing/2014/main" id="{6D3D12B1-94C2-B542-AF69-919FC5192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EYS KURULUM YOL HARİTASI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011680" cy="566928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1  ·  1-2 Ay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74320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84048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78308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Boşluk analizi (GAP)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048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251460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taahhüdü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84048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84048" y="324612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ekibi kurulumu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84048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84048" y="3977640"/>
            <a:ext cx="54864" cy="640080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belirleme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2286000" y="233172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2450592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450592" y="1097280"/>
            <a:ext cx="2011680" cy="566928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450592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2  ·  2-3 Ay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450592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Tasarım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2560320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560320" y="178308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679192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&amp; paydaş analizi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560320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560320" y="251460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679192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Risk/fırsat değerlendirmesi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2560320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560320" y="324612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679192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&amp; hedef belirleme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2560320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560320" y="3977640"/>
            <a:ext cx="54864" cy="6400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679192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belge yapısı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462272" y="233172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38" name="Shape 36"/>
          <p:cNvSpPr/>
          <p:nvPr/>
        </p:nvSpPr>
        <p:spPr>
          <a:xfrm>
            <a:off x="4626864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626864" y="1097280"/>
            <a:ext cx="2011680" cy="566928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26864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3  ·  3-4 Ay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626864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4736592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736592" y="178308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55464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Prosedür ve talimatlar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4736592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4736592" y="251460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55464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Yetkinlik &amp; farkındalık eğitimleri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4736592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4736592" y="324612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55464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Operasyonel kontroller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4736592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736592" y="3977640"/>
            <a:ext cx="54864" cy="640080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855464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Acil durum planlaması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6638544" y="233172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55" name="Shape 53"/>
          <p:cNvSpPr/>
          <p:nvPr/>
        </p:nvSpPr>
        <p:spPr>
          <a:xfrm>
            <a:off x="6803136" y="1097280"/>
            <a:ext cx="201168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6803136" y="1097280"/>
            <a:ext cx="2011680" cy="56692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803136" y="111556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4  ·  1-2 Ay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6803136" y="134416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</a:t>
            </a:r>
            <a:endParaRPr lang="en-US" sz="1400" dirty="0"/>
          </a:p>
        </p:txBody>
      </p:sp>
      <p:sp>
        <p:nvSpPr>
          <p:cNvPr id="59" name="Shape 57"/>
          <p:cNvSpPr/>
          <p:nvPr/>
        </p:nvSpPr>
        <p:spPr>
          <a:xfrm>
            <a:off x="6912864" y="178308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6912864" y="178308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031736" y="182880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denetim programı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6912864" y="251460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6912864" y="251460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031736" y="256032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Yönetimin gözden geçirmesi</a:t>
            </a:r>
            <a:endParaRPr lang="en-US" sz="950" dirty="0"/>
          </a:p>
        </p:txBody>
      </p:sp>
      <p:sp>
        <p:nvSpPr>
          <p:cNvPr id="65" name="Shape 63"/>
          <p:cNvSpPr/>
          <p:nvPr/>
        </p:nvSpPr>
        <p:spPr>
          <a:xfrm>
            <a:off x="6912864" y="324612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6912864" y="324612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031736" y="329184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faaliyetler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912864" y="3977640"/>
            <a:ext cx="1792224" cy="640080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912864" y="3977640"/>
            <a:ext cx="54864" cy="6400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031736" y="4023360"/>
            <a:ext cx="16276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5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denetimi</a:t>
            </a:r>
            <a:endParaRPr lang="en-US" sz="950" dirty="0"/>
          </a:p>
        </p:txBody>
      </p:sp>
      <p:pic>
        <p:nvPicPr>
          <p:cNvPr id="72" name="Resim 71">
            <a:extLst>
              <a:ext uri="{FF2B5EF4-FFF2-40B4-BE49-F238E27FC236}">
                <a16:creationId xmlns:a16="http://schemas.microsoft.com/office/drawing/2014/main" id="{2811EBAC-F7E9-3586-823D-F9AE8BE3DB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SİNERJİLERİ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Üç standartta ORTAK gereksinimler — tek seferde karşılayın: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389888"/>
            <a:ext cx="8412480" cy="3840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1732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Gereksinim Alanı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749040" y="1417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0" y="1417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14001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0" y="141732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A8C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45001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812280" y="14173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Entegrasyon Notu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1810512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86537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&amp; Taahhüt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749040" y="18653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54880" y="18653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760720" y="186537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812280" y="186537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üst yönetim politikası — üç standart için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65760" y="2249424"/>
            <a:ext cx="8412480" cy="402336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30428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74904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75488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760720" y="23042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812280" y="230428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risk sicili ve fırsat planlaması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65760" y="2688336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274320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&amp; KPI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749040" y="27432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754880" y="27432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760720" y="2743200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812280" y="274320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Birleşik hedef takip tablosu (BSC ile entegre)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65760" y="3127248"/>
            <a:ext cx="8412480" cy="402336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318211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Denetim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749040" y="31821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754880" y="31821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760720" y="3182112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812280" y="3182112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Birleşik denetim programı — %40 daha az iş yükü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365760" y="3566160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7200" y="362102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749040" y="362102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754880" y="362102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760720" y="3621024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6812280" y="3621024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uygunsuzluk yönetim sistemi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365760" y="4005072"/>
            <a:ext cx="8412480" cy="402336"/>
          </a:xfrm>
          <a:prstGeom prst="rect">
            <a:avLst/>
          </a:prstGeom>
          <a:solidFill>
            <a:srgbClr val="F5F7FA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05993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&amp; Yetkinlik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3749040" y="405993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4754880" y="405993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5760720" y="4059936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6812280" y="4059936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Entegre yetkinlik matrisi ve eğitim planı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365760" y="4443984"/>
            <a:ext cx="8412480" cy="402336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44988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İletişim &amp; Farkındalık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3749040" y="449884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5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0" name="Text 48"/>
          <p:cNvSpPr/>
          <p:nvPr/>
        </p:nvSpPr>
        <p:spPr>
          <a:xfrm>
            <a:off x="4754880" y="449884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1" name="Text 49"/>
          <p:cNvSpPr/>
          <p:nvPr/>
        </p:nvSpPr>
        <p:spPr>
          <a:xfrm>
            <a:off x="5760720" y="449884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69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2" name="Text 50"/>
          <p:cNvSpPr/>
          <p:nvPr/>
        </p:nvSpPr>
        <p:spPr>
          <a:xfrm>
            <a:off x="6812280" y="449884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çalışanlara yönelik tek entegre program</a:t>
            </a:r>
            <a:endParaRPr lang="en-US" sz="950" dirty="0"/>
          </a:p>
        </p:txBody>
      </p:sp>
      <p:pic>
        <p:nvPicPr>
          <p:cNvPr id="53" name="Resim 52">
            <a:extLst>
              <a:ext uri="{FF2B5EF4-FFF2-40B4-BE49-F238E27FC236}">
                <a16:creationId xmlns:a16="http://schemas.microsoft.com/office/drawing/2014/main" id="{0772EAA2-3E9C-B836-DADF-C8632DEE2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BELGELENDİRME SÜRECİ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77240" y="2880360"/>
            <a:ext cx="7589520" cy="54864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77240" y="1097280"/>
            <a:ext cx="1828800" cy="438912"/>
          </a:xfrm>
          <a:prstGeom prst="rect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 Seçimi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1463040" y="2697480"/>
            <a:ext cx="457200" cy="457200"/>
          </a:xfrm>
          <a:prstGeom prst="ellipse">
            <a:avLst/>
          </a:prstGeom>
          <a:solidFill>
            <a:srgbClr val="1E5FA8"/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6304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3210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IAF akreditasyonlu bir belgelendirme kuruluşuyla anlaşın (TÜRKAK onaylı)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74320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0" y="1097280"/>
            <a:ext cx="1828800" cy="438912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74320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Aşama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Denetimi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429000" y="2697480"/>
            <a:ext cx="457200" cy="457200"/>
          </a:xfrm>
          <a:prstGeom prst="ellipse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2900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79806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incelemesi — sistem kurulumunun eksiksizliği doğrulanır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70916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097280"/>
            <a:ext cx="1828800" cy="438912"/>
          </a:xfrm>
          <a:prstGeom prst="rect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70916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Aşama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Denetimi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394960" y="2697480"/>
            <a:ext cx="457200" cy="457200"/>
          </a:xfrm>
          <a:prstGeom prst="ellipse">
            <a:avLst/>
          </a:prstGeom>
          <a:solidFill>
            <a:srgbClr val="D4691A"/>
          </a:solidFill>
          <a:ln w="12700">
            <a:solidFill>
              <a:srgbClr val="D4691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39496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6402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denetimi — sistemin fiilen uygulandığı yerinde doğrulanır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675120" y="1097280"/>
            <a:ext cx="1828800" cy="1664208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675120" y="1097280"/>
            <a:ext cx="1828800" cy="438912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75120" y="1115568"/>
            <a:ext cx="1828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ADIM 4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675120" y="1572768"/>
            <a:ext cx="1828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Verilmesi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60920" y="2697480"/>
            <a:ext cx="457200" cy="457200"/>
          </a:xfrm>
          <a:prstGeom prst="ellipse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360920" y="2734056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729984" y="3291840"/>
            <a:ext cx="171907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yıl geçerli sertifika — yıllık gözetim denetimleriyle sürdürülür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736592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4F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İpucu: Kombine denetim tercih edin — üç standardı ayrı ayrı denetletmek yerine tek kombine denetimle %30-40 maliyet tasarrufu elde edin.</a:t>
            </a:r>
            <a:endParaRPr lang="en-US" sz="1000" dirty="0"/>
          </a:p>
        </p:txBody>
      </p:sp>
      <p:pic>
        <p:nvPicPr>
          <p:cNvPr id="36" name="Resim 35">
            <a:extLst>
              <a:ext uri="{FF2B5EF4-FFF2-40B4-BE49-F238E27FC236}">
                <a16:creationId xmlns:a16="http://schemas.microsoft.com/office/drawing/2014/main" id="{E2D2EF2A-2310-D2E4-7ECE-5209076445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solidFill>
              <a:srgbClr val="1E5F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YAYGIN HATALAR VE ÇÖZÜMLERI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78992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78992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52144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Üç sistemi ayrı ayrı yönetmeye devam etmek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4343400" y="1078992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480560" y="1152144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HLS çerçevesini kullanarak ortak maddeleri tek prosedürde birleştirin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315968" y="1078992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847088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847088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1920240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Üst yönetimin sistemi sahiplenmemesi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343400" y="1847088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480560" y="1920240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Yönetim politikasını CEO imzasıyla yayınlayın; yönetim gözden geçirmesini stratejik toplantılara entegre edin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315968" y="1847088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615184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615184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2688336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Belgelendirmeyi amaç sanmak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343400" y="2615184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80560" y="2688336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Sertifika son hedef değil; asıl amaç iş sonuçlarını iyileştirmektir. KPI'larla ölçün.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315968" y="2615184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338328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3383280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3456432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Çalışanları sürece dahil etmemek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343400" y="3383280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480560" y="3456432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Mevcut süreci belgelemek için sahadan girdi alın; prosedürleri kullananlarla birlikte yazın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315968" y="3383280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65760" y="4151376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4EAF2"/>
            </a:solidFill>
            <a:prstDash val="solid"/>
          </a:ln>
          <a:effectLst>
            <a:outerShdw blurRad="101600" dist="38100" dir="8100000" algn="bl" rotWithShape="0">
              <a:srgbClr val="000000">
                <a:alpha val="11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65760" y="4151376"/>
            <a:ext cx="3977640" cy="694944"/>
          </a:xfrm>
          <a:prstGeom prst="rect">
            <a:avLst/>
          </a:prstGeom>
          <a:solidFill>
            <a:srgbClr val="FEF2F2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" y="4224528"/>
            <a:ext cx="37307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Aşırı dokümantasyon yükü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343400" y="4151376"/>
            <a:ext cx="4434840" cy="694944"/>
          </a:xfrm>
          <a:prstGeom prst="rect">
            <a:avLst/>
          </a:prstGeom>
          <a:solidFill>
            <a:srgbClr val="F0FDF4"/>
          </a:solidFill>
          <a:ln w="6350">
            <a:solidFill>
              <a:srgbClr val="E4EAF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480560" y="4224528"/>
            <a:ext cx="4160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ISO 'gerekli' olmayan belgeleri oluşturmanızı şart koşmaz. Standartların gerçekten neyi gerektirdiğini okuyun.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315968" y="4151376"/>
            <a:ext cx="54864" cy="694944"/>
          </a:xfrm>
          <a:prstGeom prst="rect">
            <a:avLst/>
          </a:prstGeom>
          <a:solidFill>
            <a:srgbClr val="E4EAF2"/>
          </a:solidFill>
          <a:ln w="12700">
            <a:solidFill>
              <a:srgbClr val="E4EAF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960120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HATA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434840" y="960120"/>
            <a:ext cx="4114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A6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ÇÖZÜM</a:t>
            </a:r>
            <a:endParaRPr lang="en-US" sz="900" dirty="0"/>
          </a:p>
        </p:txBody>
      </p:sp>
      <p:pic>
        <p:nvPicPr>
          <p:cNvPr id="37" name="Resim 36">
            <a:extLst>
              <a:ext uri="{FF2B5EF4-FFF2-40B4-BE49-F238E27FC236}">
                <a16:creationId xmlns:a16="http://schemas.microsoft.com/office/drawing/2014/main" id="{0356656F-C297-83B7-E920-5A52C787B8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1091</Words>
  <Application>Microsoft Office PowerPoint</Application>
  <PresentationFormat>Ekran Gösterisi (16:9)</PresentationFormat>
  <Paragraphs>263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Entegre Yönetim Sistemi Rehberi</dc:title>
  <dc:subject>PptxGenJS Presentation</dc:subject>
  <dc:creator>PptxGenJS</dc:creator>
  <cp:lastModifiedBy>Funda</cp:lastModifiedBy>
  <cp:revision>5</cp:revision>
  <dcterms:created xsi:type="dcterms:W3CDTF">2026-05-04T10:22:45Z</dcterms:created>
  <dcterms:modified xsi:type="dcterms:W3CDTF">2026-06-08T07:36:22Z</dcterms:modified>
</cp:coreProperties>
</file>