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1926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2560320"/>
            <a:ext cx="3200400" cy="3200400"/>
          </a:xfrm>
          <a:prstGeom prst="ellipse">
            <a:avLst/>
          </a:prstGeom>
          <a:solidFill>
            <a:srgbClr val="0D7C66">
              <a:alpha val="15000"/>
            </a:srgb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23760" y="2926080"/>
            <a:ext cx="2468880" cy="2468880"/>
          </a:xfrm>
          <a:prstGeom prst="ellipse">
            <a:avLst/>
          </a:prstGeom>
          <a:solidFill>
            <a:srgbClr val="C9A84C">
              <a:alpha val="12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274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C9A84C"/>
                </a:solidFill>
              </a:rPr>
              <a:t>A&amp;A CONSULTING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47472" y="914400"/>
            <a:ext cx="6858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</a:rPr>
              <a:t>ESG'Yİ OPERASYONA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</a:rPr>
              <a:t>ENTEGRE ETME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347472" y="2578608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C9A84C"/>
                </a:solidFill>
              </a:rPr>
              <a:t>REHBERİ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47472" y="3474720"/>
            <a:ext cx="6217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A8B8C8"/>
                </a:solidFill>
              </a:rPr>
              <a:t>Şirketinizin Çevre, Sosyal ve Kurumsal Yönetim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A8B8C8"/>
                </a:solidFill>
              </a:rPr>
              <a:t>stratejisini iş süreçlerine entegre etmek için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A8B8C8"/>
                </a:solidFill>
              </a:rPr>
              <a:t>kapsamlı uygulama çerçevesi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64592" y="4892040"/>
            <a:ext cx="8979408" cy="251460"/>
          </a:xfrm>
          <a:prstGeom prst="rect">
            <a:avLst/>
          </a:prstGeom>
          <a:solidFill>
            <a:srgbClr val="0D7C66">
              <a:alpha val="40000"/>
            </a:srgb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4892040"/>
            <a:ext cx="8412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</a:rPr>
              <a:t>Environmental  |  Social  |  Governance</a:t>
            </a:r>
            <a:endParaRPr lang="en-US" sz="1000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0" y="1371600"/>
            <a:ext cx="1097280" cy="1097280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10E5DB2B-F6A5-8CFF-5E04-89EC6C052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YAYGIN ZORLUKLAR VE A&amp;A ÇÖZÜM YAKLAŞIMI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" y="12801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261872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1417320" y="1261872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Veri Kalitesi &amp; Erişimi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22960" y="155448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508760" y="1536192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Sensör tabanlı otomasyon, ERP-ESG entegrasyonu ve veri güvenilirlik protokolleri kurulumu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09160" y="1188720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888" y="128016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03520" y="1261872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14" name="Text 10"/>
          <p:cNvSpPr/>
          <p:nvPr/>
        </p:nvSpPr>
        <p:spPr>
          <a:xfrm>
            <a:off x="5897880" y="1261872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Üst Yönetim Bağlılığı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303520" y="155448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16" name="Text 12"/>
          <p:cNvSpPr/>
          <p:nvPr/>
        </p:nvSpPr>
        <p:spPr>
          <a:xfrm>
            <a:off x="5989320" y="1536192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ESG iş değeri hesabı, yönetici tazminat endeksleri ve iklim riski senaryoları ile ikna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228600" y="2450592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" y="2542032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22960" y="2523744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20" name="Text 15"/>
          <p:cNvSpPr/>
          <p:nvPr/>
        </p:nvSpPr>
        <p:spPr>
          <a:xfrm>
            <a:off x="1417320" y="2523744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Kaynak Kısıtları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822960" y="2816352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1508760" y="2798064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Aşamalı uygulama planı, hibe &amp; yeşil finansman fırsatları ve ROI odaklı önceliklendirme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4709160" y="2450592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8888" y="2542032"/>
            <a:ext cx="411480" cy="4114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303520" y="2523744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26" name="Text 20"/>
          <p:cNvSpPr/>
          <p:nvPr/>
        </p:nvSpPr>
        <p:spPr>
          <a:xfrm>
            <a:off x="5897880" y="2523744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Greenwashing Riski</a:t>
            </a:r>
            <a:endParaRPr lang="en-US" sz="1000" dirty="0"/>
          </a:p>
        </p:txBody>
      </p:sp>
      <p:sp>
        <p:nvSpPr>
          <p:cNvPr id="27" name="Text 21"/>
          <p:cNvSpPr/>
          <p:nvPr/>
        </p:nvSpPr>
        <p:spPr>
          <a:xfrm>
            <a:off x="5303520" y="2816352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28" name="Text 22"/>
          <p:cNvSpPr/>
          <p:nvPr/>
        </p:nvSpPr>
        <p:spPr>
          <a:xfrm>
            <a:off x="5989320" y="2798064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Bağımsız üçüncü taraf doğrulaması, SBTi taahhütleri ve ölçülebilir hedef yönetimi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228600" y="3712464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328" y="3803904"/>
            <a:ext cx="411480" cy="41148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822960" y="3785616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1417320" y="3785616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Tedarik Zinciri Yönetimi</a:t>
            </a:r>
            <a:endParaRPr lang="en-US" sz="1000" dirty="0"/>
          </a:p>
        </p:txBody>
      </p:sp>
      <p:sp>
        <p:nvSpPr>
          <p:cNvPr id="33" name="Text 26"/>
          <p:cNvSpPr/>
          <p:nvPr/>
        </p:nvSpPr>
        <p:spPr>
          <a:xfrm>
            <a:off x="822960" y="4078224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34" name="Text 27"/>
          <p:cNvSpPr/>
          <p:nvPr/>
        </p:nvSpPr>
        <p:spPr>
          <a:xfrm>
            <a:off x="1508760" y="4059936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Tedarikçi Davranış Kuralları, ESG anket altyapısı ve sözleşmesel zorunluluklar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4709160" y="3712464"/>
            <a:ext cx="4206240" cy="1097280"/>
          </a:xfrm>
          <a:prstGeom prst="rect">
            <a:avLst/>
          </a:prstGeom>
          <a:solidFill>
            <a:srgbClr val="0A1A32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8888" y="3803904"/>
            <a:ext cx="411480" cy="411480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5303520" y="3785616"/>
            <a:ext cx="594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</a:rPr>
              <a:t>SORUN:</a:t>
            </a:r>
            <a:endParaRPr lang="en-US" sz="800" dirty="0"/>
          </a:p>
        </p:txBody>
      </p:sp>
      <p:sp>
        <p:nvSpPr>
          <p:cNvPr id="38" name="Text 30"/>
          <p:cNvSpPr/>
          <p:nvPr/>
        </p:nvSpPr>
        <p:spPr>
          <a:xfrm>
            <a:off x="5897880" y="3785616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87171"/>
                </a:solidFill>
              </a:rPr>
              <a:t>Düzenleyici Karmaşıklık</a:t>
            </a:r>
            <a:endParaRPr lang="en-US" sz="1000" dirty="0"/>
          </a:p>
        </p:txBody>
      </p:sp>
      <p:sp>
        <p:nvSpPr>
          <p:cNvPr id="39" name="Text 31"/>
          <p:cNvSpPr/>
          <p:nvPr/>
        </p:nvSpPr>
        <p:spPr>
          <a:xfrm>
            <a:off x="5303520" y="4078224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9A84C"/>
                </a:solidFill>
              </a:rPr>
              <a:t>ÇÖZÜM:</a:t>
            </a:r>
            <a:endParaRPr lang="en-US" sz="800" dirty="0"/>
          </a:p>
        </p:txBody>
      </p:sp>
      <p:sp>
        <p:nvSpPr>
          <p:cNvPr id="40" name="Text 32"/>
          <p:cNvSpPr/>
          <p:nvPr/>
        </p:nvSpPr>
        <p:spPr>
          <a:xfrm>
            <a:off x="5989320" y="4059936"/>
            <a:ext cx="2852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8B8"/>
                </a:solidFill>
              </a:rPr>
              <a:t>Çoklu standart uyum haritası, yasal takip sistemi ve proaktif regülatör diyalogu</a:t>
            </a:r>
            <a:endParaRPr lang="en-US" sz="900" dirty="0"/>
          </a:p>
        </p:txBody>
      </p:sp>
      <p:sp>
        <p:nvSpPr>
          <p:cNvPr id="41" name="Text 3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4A60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42" name="Resim 41">
            <a:extLst>
              <a:ext uri="{FF2B5EF4-FFF2-40B4-BE49-F238E27FC236}">
                <a16:creationId xmlns:a16="http://schemas.microsoft.com/office/drawing/2014/main" id="{FA8FB67B-2EB2-DA6B-E50A-992ED9D05E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A&amp;A CONSULTING ESG HİZMET TEKLİFİ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01168" y="1170432"/>
            <a:ext cx="1572768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170432"/>
            <a:ext cx="1572768" cy="54864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3232" y="1325880"/>
            <a:ext cx="548640" cy="548640"/>
          </a:xfrm>
          <a:prstGeom prst="ellipse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389888"/>
            <a:ext cx="420624" cy="42062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74320" y="1993392"/>
            <a:ext cx="1426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7C66"/>
                </a:solidFill>
              </a:rPr>
              <a:t>ESG Olgunluk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D7C66"/>
                </a:solidFill>
              </a:rPr>
              <a:t>Degerlendirmesi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713232" y="2560320"/>
            <a:ext cx="548640" cy="36576"/>
          </a:xfrm>
          <a:prstGeom prst="rect">
            <a:avLst/>
          </a:prstGeom>
          <a:solidFill>
            <a:srgbClr val="0D7C66">
              <a:alpha val="60000"/>
            </a:srgb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92608" y="2651760"/>
            <a:ext cx="13898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360° analiz, boşluk tespiti, öncelik matrisi ve kıyaslama raporu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1965960" y="1170432"/>
            <a:ext cx="1572768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1965960" y="1170432"/>
            <a:ext cx="1572768" cy="548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2478024" y="1325880"/>
            <a:ext cx="548640" cy="548640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032" y="1389888"/>
            <a:ext cx="420624" cy="42062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039112" y="1993392"/>
            <a:ext cx="1426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E5FA8"/>
                </a:solidFill>
              </a:rPr>
              <a:t>Strateji &amp;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1E5FA8"/>
                </a:solidFill>
              </a:rPr>
              <a:t>Yol Haritası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2478024" y="2560320"/>
            <a:ext cx="548640" cy="36576"/>
          </a:xfrm>
          <a:prstGeom prst="rect">
            <a:avLst/>
          </a:prstGeom>
          <a:solidFill>
            <a:srgbClr val="1E5FA8">
              <a:alpha val="60000"/>
            </a:srgb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2057400" y="2651760"/>
            <a:ext cx="13898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Hedefe uyumlu 3-5 yıllık ESG stratejisi, KPI çerçevesi ve görev takvimi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3730752" y="1170432"/>
            <a:ext cx="1572768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730752" y="1170432"/>
            <a:ext cx="1572768" cy="5486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4242816" y="1325880"/>
            <a:ext cx="548640" cy="5486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6824" y="1389888"/>
            <a:ext cx="420624" cy="42062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3803904" y="1993392"/>
            <a:ext cx="1426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7C3AED"/>
                </a:solidFill>
              </a:rPr>
              <a:t>Süreç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7C3AED"/>
                </a:solidFill>
              </a:rPr>
              <a:t>Entegrasyonu</a:t>
            </a:r>
            <a:endParaRPr lang="en-US" sz="1050" dirty="0"/>
          </a:p>
        </p:txBody>
      </p:sp>
      <p:sp>
        <p:nvSpPr>
          <p:cNvPr id="24" name="Shape 19"/>
          <p:cNvSpPr/>
          <p:nvPr/>
        </p:nvSpPr>
        <p:spPr>
          <a:xfrm>
            <a:off x="4242816" y="2560320"/>
            <a:ext cx="548640" cy="36576"/>
          </a:xfrm>
          <a:prstGeom prst="rect">
            <a:avLst/>
          </a:prstGeom>
          <a:solidFill>
            <a:srgbClr val="7C3AED">
              <a:alpha val="60000"/>
            </a:srgbClr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3822192" y="2651760"/>
            <a:ext cx="13898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Operasyonel sistemlere ESG gömülmesi, eğitim ve değişim yönetimi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5495544" y="1170432"/>
            <a:ext cx="1572768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5495544" y="1170432"/>
            <a:ext cx="1572768" cy="54864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6007608" y="1325880"/>
            <a:ext cx="548640" cy="548640"/>
          </a:xfrm>
          <a:prstGeom prst="ellipse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616" y="1389888"/>
            <a:ext cx="420624" cy="420624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568696" y="1993392"/>
            <a:ext cx="1426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B45309"/>
                </a:solidFill>
              </a:rPr>
              <a:t>Raporlama &amp;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B45309"/>
                </a:solidFill>
              </a:rPr>
              <a:t>İfşa</a:t>
            </a:r>
            <a:endParaRPr lang="en-US" sz="1050" dirty="0"/>
          </a:p>
        </p:txBody>
      </p:sp>
      <p:sp>
        <p:nvSpPr>
          <p:cNvPr id="31" name="Shape 25"/>
          <p:cNvSpPr/>
          <p:nvPr/>
        </p:nvSpPr>
        <p:spPr>
          <a:xfrm>
            <a:off x="6007608" y="2560320"/>
            <a:ext cx="548640" cy="36576"/>
          </a:xfrm>
          <a:prstGeom prst="rect">
            <a:avLst/>
          </a:prstGeom>
          <a:solidFill>
            <a:srgbClr val="B45309">
              <a:alpha val="60000"/>
            </a:srgbClr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32" name="Text 26"/>
          <p:cNvSpPr/>
          <p:nvPr/>
        </p:nvSpPr>
        <p:spPr>
          <a:xfrm>
            <a:off x="5586984" y="2651760"/>
            <a:ext cx="13898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GRI, TCFD, CSRD uyumlu sürdürülebilirlik raporu hazırlama ve doğrulama</a:t>
            </a:r>
            <a:endParaRPr lang="en-US" sz="950" dirty="0"/>
          </a:p>
        </p:txBody>
      </p:sp>
      <p:sp>
        <p:nvSpPr>
          <p:cNvPr id="33" name="Shape 27"/>
          <p:cNvSpPr/>
          <p:nvPr/>
        </p:nvSpPr>
        <p:spPr>
          <a:xfrm>
            <a:off x="7260336" y="1170432"/>
            <a:ext cx="1572768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7260336" y="1170432"/>
            <a:ext cx="1572768" cy="54864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5" name="Shape 29"/>
          <p:cNvSpPr/>
          <p:nvPr/>
        </p:nvSpPr>
        <p:spPr>
          <a:xfrm>
            <a:off x="7772400" y="1325880"/>
            <a:ext cx="548640" cy="548640"/>
          </a:xfrm>
          <a:prstGeom prst="ellipse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36408" y="1389888"/>
            <a:ext cx="420624" cy="420624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7333488" y="1993392"/>
            <a:ext cx="14264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7C66"/>
                </a:solidFill>
              </a:rPr>
              <a:t>Derecelendirme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D7C66"/>
                </a:solidFill>
              </a:rPr>
              <a:t>Optimizasyonu</a:t>
            </a:r>
            <a:endParaRPr lang="en-US" sz="1050" dirty="0"/>
          </a:p>
        </p:txBody>
      </p:sp>
      <p:sp>
        <p:nvSpPr>
          <p:cNvPr id="38" name="Shape 31"/>
          <p:cNvSpPr/>
          <p:nvPr/>
        </p:nvSpPr>
        <p:spPr>
          <a:xfrm>
            <a:off x="7772400" y="2560320"/>
            <a:ext cx="548640" cy="36576"/>
          </a:xfrm>
          <a:prstGeom prst="rect">
            <a:avLst/>
          </a:prstGeom>
          <a:solidFill>
            <a:srgbClr val="0D7C66">
              <a:alpha val="60000"/>
            </a:srgb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9" name="Text 32"/>
          <p:cNvSpPr/>
          <p:nvPr/>
        </p:nvSpPr>
        <p:spPr>
          <a:xfrm>
            <a:off x="7351776" y="2651760"/>
            <a:ext cx="13898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MSCI, Sustainalytics, CDP, EcoVadis skorlarını iyileştirme programı</a:t>
            </a:r>
            <a:endParaRPr lang="en-US" sz="950" dirty="0"/>
          </a:p>
        </p:txBody>
      </p:sp>
      <p:sp>
        <p:nvSpPr>
          <p:cNvPr id="40" name="Text 3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41" name="Resim 40">
            <a:extLst>
              <a:ext uri="{FF2B5EF4-FFF2-40B4-BE49-F238E27FC236}">
                <a16:creationId xmlns:a16="http://schemas.microsoft.com/office/drawing/2014/main" id="{7347A185-3B47-1F7B-26ED-4B0DE0A046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6400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-457200"/>
            <a:ext cx="4114800" cy="4114800"/>
          </a:xfrm>
          <a:prstGeom prst="ellipse">
            <a:avLst/>
          </a:prstGeom>
          <a:solidFill>
            <a:srgbClr val="0D7C66">
              <a:alpha val="12000"/>
            </a:srgb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0" y="2560320"/>
            <a:ext cx="3200400" cy="3200400"/>
          </a:xfrm>
          <a:prstGeom prst="ellipse">
            <a:avLst/>
          </a:prstGeom>
          <a:solidFill>
            <a:srgbClr val="C9A84C">
              <a:alpha val="10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502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C9A84C"/>
                </a:solidFill>
              </a:rPr>
              <a:t>A&amp;A CONSULTING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00584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Sürdürülebilir Geleceği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Birlikte İnşa Ediyoruz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365760" y="274320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A8B8C8"/>
                </a:solidFill>
              </a:rPr>
              <a:t>ESG entegrasyonu, şirketinizin sadece bugününü değil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A8B8C8"/>
                </a:solidFill>
              </a:rPr>
              <a:t>geleceğini de güvence altına alır. Doğru strateji, doğru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A8B8C8"/>
                </a:solidFill>
              </a:rPr>
              <a:t>araçlar ve kararlı uygulama ile sürdürülebilir değer yaratın.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65760" y="3886200"/>
            <a:ext cx="2560320" cy="530352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65760" y="3886200"/>
            <a:ext cx="2560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ESG YOLCULUĞUNUZA BAŞLAYIN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A1A32"/>
          </a:solidFill>
          <a:ln w="12700">
            <a:solidFill>
              <a:srgbClr val="0A1A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4818888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8B8C8"/>
                </a:solidFill>
              </a:rPr>
              <a:t>www.aaconsulting.com.tr  |  </a:t>
            </a:r>
            <a:r>
              <a:rPr lang="tr-TR" sz="900" dirty="0" err="1">
                <a:solidFill>
                  <a:srgbClr val="A8B8C8"/>
                </a:solidFill>
              </a:rPr>
              <a:t>info</a:t>
            </a:r>
            <a:r>
              <a:rPr lang="en-US" sz="900" dirty="0">
                <a:solidFill>
                  <a:srgbClr val="A8B8C8"/>
                </a:solidFill>
              </a:rPr>
              <a:t>@aaconsulting.com.tr  |  +90 212 XXX XX XX</a:t>
            </a:r>
            <a:endParaRPr lang="en-US" sz="900" dirty="0"/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0760BFD7-C40B-7677-96EC-E5C167F46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ESG NEDİR?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A84C"/>
                </a:solidFill>
              </a:rPr>
              <a:t>Environmental · Social · Governance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2743200" cy="3657600"/>
          </a:xfrm>
          <a:prstGeom prst="rect">
            <a:avLst/>
          </a:prstGeom>
          <a:solidFill>
            <a:srgbClr val="D1FAE5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188720"/>
            <a:ext cx="2743200" cy="59436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2344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ÇEVRE (E)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157276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Environmental</a:t>
            </a:r>
            <a:endParaRPr lang="en-US" sz="9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34440"/>
            <a:ext cx="347472" cy="34747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65760" y="1874520"/>
            <a:ext cx="25603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İklim değişikliğiyle mücadele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Karbon emisyonlarının azaltılması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Enerji verimliliği &amp; yenilenebilir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Su ve doğal kaynak yönetimi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Biyoçeşitlilik koruması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Döngüsel ekonomi uygulamaları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172968" y="1188720"/>
            <a:ext cx="2743200" cy="3657600"/>
          </a:xfrm>
          <a:prstGeom prst="rect">
            <a:avLst/>
          </a:prstGeom>
          <a:solidFill>
            <a:srgbClr val="DBEAFE"/>
          </a:solidFill>
          <a:ln w="1905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172968" y="1188720"/>
            <a:ext cx="2743200" cy="59436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630168" y="12344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SOSYAL (S)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630168" y="157276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Social</a:t>
            </a:r>
            <a:endParaRPr lang="en-US" sz="9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4408" y="1234440"/>
            <a:ext cx="347472" cy="34747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310128" y="1874520"/>
            <a:ext cx="25603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Çalışan hakları ve refahı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Çeşitlilik, eşitlik ve kapsayıcılık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İş sağlığı ve güvenliği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Toplum yatırımları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Tedarik zinciri sorumluluğu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İnsan hakları politikaları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6117336" y="1188720"/>
            <a:ext cx="2743200" cy="3657600"/>
          </a:xfrm>
          <a:prstGeom prst="rect">
            <a:avLst/>
          </a:prstGeom>
          <a:solidFill>
            <a:srgbClr val="EDE9FE"/>
          </a:solidFill>
          <a:ln w="1905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117336" y="1188720"/>
            <a:ext cx="2743200" cy="594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6574536" y="12344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YÖNETİŞİM (G)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6574536" y="157276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Governance</a:t>
            </a:r>
            <a:endParaRPr lang="en-US" sz="9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776" y="1234440"/>
            <a:ext cx="347472" cy="34747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254496" y="1874520"/>
            <a:ext cx="25603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Yönetim kurulu çeşitliliği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Şeffaf raporlama &amp; ifşa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İş etiği ve uyum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Yönetici ücret politikaları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Paydaş katılımı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Risk yönetimi çerçevesi</a:t>
            </a:r>
            <a:endParaRPr lang="en-US" sz="1050" dirty="0"/>
          </a:p>
        </p:txBody>
      </p:sp>
      <p:sp>
        <p:nvSpPr>
          <p:cNvPr id="24" name="Text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26" name="Resim 25">
            <a:extLst>
              <a:ext uri="{FF2B5EF4-FFF2-40B4-BE49-F238E27FC236}">
                <a16:creationId xmlns:a16="http://schemas.microsoft.com/office/drawing/2014/main" id="{AF041C4D-DD9F-D5A6-3DB1-EE58B7E536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NEDEN ESG? İŞ DEĞER ÖNERMESİ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011680" cy="1417320"/>
          </a:xfrm>
          <a:prstGeom prst="rect">
            <a:avLst/>
          </a:prstGeom>
          <a:solidFill>
            <a:srgbClr val="FFFFFF"/>
          </a:solidFill>
          <a:ln w="254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28600" y="123444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7C66"/>
                </a:solidFill>
              </a:rPr>
              <a:t>%63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320040" y="1920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Kurumsal yatırımcılar ESG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performansını değerlendiriyor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423160" y="1188720"/>
            <a:ext cx="2011680" cy="1417320"/>
          </a:xfrm>
          <a:prstGeom prst="rect">
            <a:avLst/>
          </a:prstGeom>
          <a:solidFill>
            <a:srgbClr val="FFFFFF"/>
          </a:solidFill>
          <a:ln w="2540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423160" y="123444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5FA8"/>
                </a:solidFill>
              </a:rPr>
              <a:t>2x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514600" y="1920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ESG liderlerinin uzun vadeli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hissedar getirisi üstünlüğü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17720" y="1188720"/>
            <a:ext cx="2011680" cy="1417320"/>
          </a:xfrm>
          <a:prstGeom prst="rect">
            <a:avLst/>
          </a:prstGeom>
          <a:solidFill>
            <a:srgbClr val="FFFFFF"/>
          </a:solidFill>
          <a:ln w="254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17720" y="123444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B45309"/>
                </a:solidFill>
              </a:rPr>
              <a:t>%34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709160" y="1920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Düşük ESG skorlu şirketlerde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operasyonel risk artışı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12280" y="1188720"/>
            <a:ext cx="2011680" cy="141732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812280" y="123444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7C3AED"/>
                </a:solidFill>
              </a:rPr>
              <a:t>%54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903720" y="1920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Çalışanlar ESG vizyonlu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74151"/>
                </a:solidFill>
              </a:rPr>
              <a:t>işvereni tercih ediyor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74320" y="2788920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B2A4A"/>
                </a:solidFill>
              </a:rPr>
              <a:t>ESG'YE GEÇİŞİ HIZLANDIRAN ETKENLER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28600" y="3200400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52" y="3273552"/>
            <a:ext cx="347472" cy="347472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704088" y="3291840"/>
            <a:ext cx="14813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5FA8"/>
                </a:solidFill>
              </a:rPr>
              <a:t>Yasal Zorunluluklar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320040" y="3675888"/>
            <a:ext cx="18288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AB Taksonomisi, CSRD, TCFD, SPK ESG tebliğleri ve zorunlu iklim raporlaması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2423160" y="3200400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6312" y="3273552"/>
            <a:ext cx="347472" cy="347472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2898648" y="3291840"/>
            <a:ext cx="14813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C66"/>
                </a:solidFill>
              </a:rPr>
              <a:t>Finans Erişimi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2514600" y="3675888"/>
            <a:ext cx="18288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Yeşil tahvil, sürdürülebilir krediler, ESG fonları ve düşük faizli finansman avantajı</a:t>
            </a:r>
            <a:endParaRPr lang="en-US" sz="900" dirty="0"/>
          </a:p>
        </p:txBody>
      </p:sp>
      <p:sp>
        <p:nvSpPr>
          <p:cNvPr id="26" name="Shape 22"/>
          <p:cNvSpPr/>
          <p:nvPr/>
        </p:nvSpPr>
        <p:spPr>
          <a:xfrm>
            <a:off x="4617720" y="3200400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0872" y="3273552"/>
            <a:ext cx="347472" cy="347472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093208" y="3291840"/>
            <a:ext cx="14813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</a:rPr>
              <a:t>Paydaş Baskısı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4709160" y="3675888"/>
            <a:ext cx="18288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Müşteriler, çalışanlar ve toplum ESG performansını satın alma kararlarında ölçüt alıyor</a:t>
            </a:r>
            <a:endParaRPr lang="en-US" sz="900" dirty="0"/>
          </a:p>
        </p:txBody>
      </p:sp>
      <p:sp>
        <p:nvSpPr>
          <p:cNvPr id="30" name="Shape 25"/>
          <p:cNvSpPr/>
          <p:nvPr/>
        </p:nvSpPr>
        <p:spPr>
          <a:xfrm>
            <a:off x="6812280" y="3200400"/>
            <a:ext cx="201168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5432" y="3273552"/>
            <a:ext cx="347472" cy="347472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7287768" y="3291840"/>
            <a:ext cx="14813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45309"/>
                </a:solidFill>
              </a:rPr>
              <a:t>Risk Yönetimi</a:t>
            </a:r>
            <a:endParaRPr lang="en-US" sz="1000" dirty="0"/>
          </a:p>
        </p:txBody>
      </p:sp>
      <p:sp>
        <p:nvSpPr>
          <p:cNvPr id="33" name="Text 27"/>
          <p:cNvSpPr/>
          <p:nvPr/>
        </p:nvSpPr>
        <p:spPr>
          <a:xfrm>
            <a:off x="6903720" y="3675888"/>
            <a:ext cx="182880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Fiziksel &amp; geçiş riskleri, tedarik zinciri aksaklıkları ve düzenleyici para cezaları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35" name="Resim 34">
            <a:extLst>
              <a:ext uri="{FF2B5EF4-FFF2-40B4-BE49-F238E27FC236}">
                <a16:creationId xmlns:a16="http://schemas.microsoft.com/office/drawing/2014/main" id="{03A6F533-2674-5CC3-1AC2-8E80A23905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5 AŞAMALI ESG ENTEGRASYON MODELİ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6583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A84C"/>
                </a:solidFill>
              </a:rPr>
              <a:t>A&amp;A Consulting Çerçevesi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01168" y="1234440"/>
            <a:ext cx="1572768" cy="347472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01168" y="132588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01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4320" y="1920240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DURUM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TESPİTİ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" y="2578608"/>
            <a:ext cx="548640" cy="3657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2651760"/>
            <a:ext cx="14264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Mevcut ESG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pozisyonunu ölçün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773936" y="2606040"/>
            <a:ext cx="19202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965960" y="1234440"/>
            <a:ext cx="1572768" cy="34747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965960" y="132588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02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039112" y="1920240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STRATEJİ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TASARIMI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478024" y="2578608"/>
            <a:ext cx="548640" cy="3657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39112" y="2651760"/>
            <a:ext cx="14264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Hedef &amp; yol haritası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belirleyin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538728" y="2606040"/>
            <a:ext cx="19202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730752" y="1234440"/>
            <a:ext cx="1572768" cy="34747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730752" y="132588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03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3803904" y="1920240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SÜREÇ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ENTEGRASYONU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42816" y="2578608"/>
            <a:ext cx="548640" cy="3657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03904" y="2651760"/>
            <a:ext cx="14264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KPI'ları ops'a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gömün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303520" y="2606040"/>
            <a:ext cx="19202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495544" y="1234440"/>
            <a:ext cx="1572768" cy="3474720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495544" y="132588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04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5568696" y="1920240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UYGULAMA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&amp; TAKİP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007608" y="2578608"/>
            <a:ext cx="548640" cy="3657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568696" y="2651760"/>
            <a:ext cx="14264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Veri toplayın,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iradeyin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068312" y="2606040"/>
            <a:ext cx="19202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260336" y="1234440"/>
            <a:ext cx="1572768" cy="3474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7260336" y="1325880"/>
            <a:ext cx="157276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</a:rPr>
              <a:t>05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7333488" y="1920240"/>
            <a:ext cx="1426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RAPORLAMA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&amp; İYİLEŞME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772400" y="2578608"/>
            <a:ext cx="548640" cy="36576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33488" y="2651760"/>
            <a:ext cx="14264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Şeffaf ifşa &amp;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C8D8E8"/>
                </a:solidFill>
              </a:rPr>
              <a:t>sürekli gelişim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A1A32"/>
          </a:solidFill>
          <a:ln w="12700">
            <a:solidFill>
              <a:srgbClr val="0A1A3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74320" y="4818888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A8B8C8"/>
                </a:solidFill>
              </a:rPr>
              <a:t>Bu model, GRI Standartları, TCFD Çerçevesi ve AB Taksonomisi ile uyumlu olarak tasarlanmıştır.</a:t>
            </a:r>
            <a:endParaRPr lang="en-US" sz="950" dirty="0"/>
          </a:p>
        </p:txBody>
      </p:sp>
      <p:pic>
        <p:nvPicPr>
          <p:cNvPr id="37" name="Resim 36">
            <a:extLst>
              <a:ext uri="{FF2B5EF4-FFF2-40B4-BE49-F238E27FC236}">
                <a16:creationId xmlns:a16="http://schemas.microsoft.com/office/drawing/2014/main" id="{A80ADA2B-5ED2-F796-A97E-85A6B4E39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AŞAMA 01  |  DURUM TESPİTİ VE BOŞLUK ANALİZİ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1887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C66"/>
                </a:solidFill>
              </a:rPr>
              <a:t>Mevcut Durum Değerlendirmesi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645920"/>
            <a:ext cx="411480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645920"/>
            <a:ext cx="109728" cy="65836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8249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66"/>
                </a:solidFill>
              </a:rPr>
              <a:t>Çevresel Ayak İzi Analizi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947672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Kapsam 1, 2 ve 3 emisyonları hesaplayın. ISO 14064 metodolojisi kullanın.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423160"/>
            <a:ext cx="411480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423160"/>
            <a:ext cx="109728" cy="65836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45973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66"/>
                </a:solidFill>
              </a:rPr>
              <a:t>Sosyal Etki Haritalama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724912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Çalışan memnuniyeti, çeşitlilik oranları ve tedarik zinciri standartlarını gözden geçirin.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200400"/>
            <a:ext cx="411480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200400"/>
            <a:ext cx="109728" cy="65836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23697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66"/>
                </a:solidFill>
              </a:rPr>
              <a:t>Yönetişim Yapısı İncelemesi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3502152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Yönetim kurulu kompozisyonu, ücret politikaları ve şeffaflık pratiklerini değerlendirin.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977640"/>
            <a:ext cx="411480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3977640"/>
            <a:ext cx="109728" cy="658368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01421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66"/>
                </a:solidFill>
              </a:rPr>
              <a:t>Paydaş Öncelik Matrisi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279392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Önemlilik (materiality) analizi ile en kritik ESG konularını belirleyin.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663440" y="11887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</a:rPr>
              <a:t>Kullanılacak Araç ve Metodolojiler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1645920"/>
            <a:ext cx="4114800" cy="548640"/>
          </a:xfrm>
          <a:prstGeom prst="rect">
            <a:avLst/>
          </a:prstGeom>
          <a:solidFill>
            <a:srgbClr val="EEF2F7"/>
          </a:solidFill>
          <a:ln w="12700">
            <a:solidFill>
              <a:srgbClr val="C5D3E8"/>
            </a:solidFill>
            <a:prstDash val="solid"/>
          </a:ln>
        </p:spPr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1755648"/>
            <a:ext cx="256032" cy="256032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5074920" y="1682496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GRI Standartları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74920" y="192024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Global Reporting Initiative çerçevesi ile raporlama altyapısı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4663440" y="2304288"/>
            <a:ext cx="4114800" cy="548640"/>
          </a:xfrm>
          <a:prstGeom prst="rect">
            <a:avLst/>
          </a:prstGeom>
          <a:solidFill>
            <a:srgbClr val="EEF2F7"/>
          </a:solidFill>
          <a:ln w="12700">
            <a:solidFill>
              <a:srgbClr val="C5D3E8"/>
            </a:solidFill>
            <a:prstDash val="solid"/>
          </a:ln>
        </p:spPr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2414016"/>
            <a:ext cx="256032" cy="256032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5074920" y="2340864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SASB Sektör Standartları</a:t>
            </a:r>
            <a:endParaRPr lang="en-US" sz="1100" dirty="0"/>
          </a:p>
        </p:txBody>
      </p:sp>
      <p:sp>
        <p:nvSpPr>
          <p:cNvPr id="30" name="Text 26"/>
          <p:cNvSpPr/>
          <p:nvPr/>
        </p:nvSpPr>
        <p:spPr>
          <a:xfrm>
            <a:off x="5074920" y="2578608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Sektörünüze özgü finansal önem taşıyan ESG konuları</a:t>
            </a:r>
            <a:endParaRPr lang="en-US" sz="950" dirty="0"/>
          </a:p>
        </p:txBody>
      </p:sp>
      <p:sp>
        <p:nvSpPr>
          <p:cNvPr id="31" name="Shape 27"/>
          <p:cNvSpPr/>
          <p:nvPr/>
        </p:nvSpPr>
        <p:spPr>
          <a:xfrm>
            <a:off x="4663440" y="2962656"/>
            <a:ext cx="4114800" cy="548640"/>
          </a:xfrm>
          <a:prstGeom prst="rect">
            <a:avLst/>
          </a:prstGeom>
          <a:solidFill>
            <a:srgbClr val="EEF2F7"/>
          </a:solidFill>
          <a:ln w="12700">
            <a:solidFill>
              <a:srgbClr val="C5D3E8"/>
            </a:solidFill>
            <a:prstDash val="solid"/>
          </a:ln>
        </p:spPr>
      </p:sp>
      <p:pic>
        <p:nvPicPr>
          <p:cNvPr id="3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3072384"/>
            <a:ext cx="256032" cy="256032"/>
          </a:xfrm>
          <a:prstGeom prst="rect">
            <a:avLst/>
          </a:prstGeom>
        </p:spPr>
      </p:pic>
      <p:sp>
        <p:nvSpPr>
          <p:cNvPr id="33" name="Text 28"/>
          <p:cNvSpPr/>
          <p:nvPr/>
        </p:nvSpPr>
        <p:spPr>
          <a:xfrm>
            <a:off x="5074920" y="2999232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TCFD Çerçevesi</a:t>
            </a:r>
            <a:endParaRPr lang="en-US" sz="1100" dirty="0"/>
          </a:p>
        </p:txBody>
      </p:sp>
      <p:sp>
        <p:nvSpPr>
          <p:cNvPr id="34" name="Text 29"/>
          <p:cNvSpPr/>
          <p:nvPr/>
        </p:nvSpPr>
        <p:spPr>
          <a:xfrm>
            <a:off x="5074920" y="3236976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İklimle ilgili finansal risklerin ifşa metodolojisi</a:t>
            </a:r>
            <a:endParaRPr lang="en-US" sz="950" dirty="0"/>
          </a:p>
        </p:txBody>
      </p:sp>
      <p:sp>
        <p:nvSpPr>
          <p:cNvPr id="35" name="Shape 30"/>
          <p:cNvSpPr/>
          <p:nvPr/>
        </p:nvSpPr>
        <p:spPr>
          <a:xfrm>
            <a:off x="4663440" y="3621024"/>
            <a:ext cx="4114800" cy="548640"/>
          </a:xfrm>
          <a:prstGeom prst="rect">
            <a:avLst/>
          </a:prstGeom>
          <a:solidFill>
            <a:srgbClr val="EEF2F7"/>
          </a:solidFill>
          <a:ln w="12700">
            <a:solidFill>
              <a:srgbClr val="C5D3E8"/>
            </a:solidFill>
            <a:prstDash val="solid"/>
          </a:ln>
        </p:spPr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3730752"/>
            <a:ext cx="256032" cy="256032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5074920" y="365760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UN SDG Haritalama</a:t>
            </a:r>
            <a:endParaRPr lang="en-US" sz="1100" dirty="0"/>
          </a:p>
        </p:txBody>
      </p:sp>
      <p:sp>
        <p:nvSpPr>
          <p:cNvPr id="38" name="Text 32"/>
          <p:cNvSpPr/>
          <p:nvPr/>
        </p:nvSpPr>
        <p:spPr>
          <a:xfrm>
            <a:off x="5074920" y="3895344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BM Sürdürülebilir Kalkınma Hedefleri ile uyum analizi</a:t>
            </a:r>
            <a:endParaRPr lang="en-US" sz="950" dirty="0"/>
          </a:p>
        </p:txBody>
      </p:sp>
      <p:sp>
        <p:nvSpPr>
          <p:cNvPr id="39" name="Shape 33"/>
          <p:cNvSpPr/>
          <p:nvPr/>
        </p:nvSpPr>
        <p:spPr>
          <a:xfrm>
            <a:off x="4663440" y="4279392"/>
            <a:ext cx="4114800" cy="548640"/>
          </a:xfrm>
          <a:prstGeom prst="rect">
            <a:avLst/>
          </a:prstGeom>
          <a:solidFill>
            <a:srgbClr val="EEF2F7"/>
          </a:solidFill>
          <a:ln w="12700">
            <a:solidFill>
              <a:srgbClr val="C5D3E8"/>
            </a:solidFill>
            <a:prstDash val="solid"/>
          </a:ln>
        </p:spPr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4389120"/>
            <a:ext cx="256032" cy="256032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5074920" y="4315968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AB Taksonomisi</a:t>
            </a:r>
            <a:endParaRPr lang="en-US" sz="1100" dirty="0"/>
          </a:p>
        </p:txBody>
      </p:sp>
      <p:sp>
        <p:nvSpPr>
          <p:cNvPr id="42" name="Text 35"/>
          <p:cNvSpPr/>
          <p:nvPr/>
        </p:nvSpPr>
        <p:spPr>
          <a:xfrm>
            <a:off x="5074920" y="4553712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</a:rPr>
              <a:t>Yeşil yatırım sınıflandırma sistemi uyumluluk testi</a:t>
            </a:r>
            <a:endParaRPr lang="en-US" sz="950" dirty="0"/>
          </a:p>
        </p:txBody>
      </p:sp>
      <p:sp>
        <p:nvSpPr>
          <p:cNvPr id="43" name="Text 3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44" name="Resim 43">
            <a:extLst>
              <a:ext uri="{FF2B5EF4-FFF2-40B4-BE49-F238E27FC236}">
                <a16:creationId xmlns:a16="http://schemas.microsoft.com/office/drawing/2014/main" id="{E5E60656-93E6-C280-5F5F-48502535CB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AŞAMA 02  |  ESG STRATEJİ TASARIMI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743200" cy="3703320"/>
          </a:xfrm>
          <a:prstGeom prst="rect">
            <a:avLst/>
          </a:prstGeom>
          <a:solidFill>
            <a:srgbClr val="FFFFFF"/>
          </a:solidFill>
          <a:ln w="2540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88720"/>
            <a:ext cx="2743200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" y="1261872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58952" y="12618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VİZYON &amp; MİSYON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65760" y="1920240"/>
            <a:ext cx="256032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ESG vizyonunu kurumsal stratejiyle hizalayın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CEO ve yönetim kurulu taahhüdü alın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Net sıfır veya sürdürülebilirlik hedefi belirleyin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Uzun vadeli (2030/2050) yol haritası çizin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172968" y="1188720"/>
            <a:ext cx="2743200" cy="3703320"/>
          </a:xfrm>
          <a:prstGeom prst="rect">
            <a:avLst/>
          </a:prstGeom>
          <a:solidFill>
            <a:srgbClr val="FFFFFF"/>
          </a:solidFill>
          <a:ln w="254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172968" y="1188720"/>
            <a:ext cx="2743200" cy="64008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696" y="1261872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703320" y="12618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HEDEFLERİ BELİRLEME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3310128" y="1920240"/>
            <a:ext cx="256032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SMART hedefler (Özgün, Ölçülebilir, Ulaşılabilir)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SBTi ile bilim temelli emisyon hedefleri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Sosyal hedefler: eşit ücret, çeşitlilik oranları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Yönetişim: bağımsız yönetici oranı %40+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6117336" y="1188720"/>
            <a:ext cx="2743200" cy="370332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117336" y="1188720"/>
            <a:ext cx="27432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7064" y="1261872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647688" y="1261872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KAYNAK &amp; BÜTÇE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6254496" y="1920240"/>
            <a:ext cx="256032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Özel ESG departmanı veya komitesi kurulumu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Teknoloji yatırımı: ESG veri yönetim platformu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Eğitim ve kapasite geliştirme bütçesi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74151"/>
                </a:solidFill>
              </a:rPr>
              <a:t>Yeşil finans araçlarıyla iç finansman</a:t>
            </a:r>
            <a:endParaRPr lang="en-US" sz="1050" dirty="0"/>
          </a:p>
        </p:txBody>
      </p:sp>
      <p:sp>
        <p:nvSpPr>
          <p:cNvPr id="20" name="Text 1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21" name="Resim 20">
            <a:extLst>
              <a:ext uri="{FF2B5EF4-FFF2-40B4-BE49-F238E27FC236}">
                <a16:creationId xmlns:a16="http://schemas.microsoft.com/office/drawing/2014/main" id="{8C565534-5B2A-43EC-D937-40082E7CA9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AŞAMA 03  |  SÜREÇ VE KPI ENTEGRASYONU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1430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</a:rPr>
              <a:t>Departman Bazlı ESG KPI Çerçevesi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600200"/>
            <a:ext cx="2743200" cy="1572768"/>
          </a:xfrm>
          <a:prstGeom prst="rect">
            <a:avLst/>
          </a:prstGeom>
          <a:solidFill>
            <a:srgbClr val="EEF2F7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600200"/>
            <a:ext cx="2743200" cy="347472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645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Operasyon / Üretim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20040" y="1984248"/>
            <a:ext cx="25603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Enerji yoğunluğu (GJ/ürün)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Su tüketimi (m³/ton)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Atık geri dönüşüm oranı (%)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Karbon yoğunluğu (tCO₂/gelir)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172968" y="1600200"/>
            <a:ext cx="2743200" cy="1572768"/>
          </a:xfrm>
          <a:prstGeom prst="rect">
            <a:avLst/>
          </a:prstGeom>
          <a:solidFill>
            <a:srgbClr val="EEF2F7"/>
          </a:solidFill>
          <a:ln w="1905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72968" y="1600200"/>
            <a:ext cx="2743200" cy="34747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64408" y="1645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İnsan Kaynakları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264408" y="1984248"/>
            <a:ext cx="25603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Cinsiyet pay eşitliği oranı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İSG kaza sıklık oranı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Çalışan devir hızı (%)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Eğitim saati (saat/çalışan)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117336" y="1600200"/>
            <a:ext cx="2743200" cy="1572768"/>
          </a:xfrm>
          <a:prstGeom prst="rect">
            <a:avLst/>
          </a:prstGeom>
          <a:solidFill>
            <a:srgbClr val="EEF2F7"/>
          </a:solidFill>
          <a:ln w="1905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17336" y="1600200"/>
            <a:ext cx="2743200" cy="34747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08776" y="16459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Tedarik Zinciri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208776" y="1984248"/>
            <a:ext cx="25603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Sürdürülebilir tedarikçi oranı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Tedarikçi ESG denetim skoru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Yerel tedarik oranı (%)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Kapsam 3 emisyon payı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08760" y="3383280"/>
            <a:ext cx="2743200" cy="1572768"/>
          </a:xfrm>
          <a:prstGeom prst="rect">
            <a:avLst/>
          </a:prstGeom>
          <a:solidFill>
            <a:srgbClr val="EEF2F7"/>
          </a:solidFill>
          <a:ln w="1905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508760" y="3383280"/>
            <a:ext cx="27432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00200" y="34290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Finans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600200" y="3767328"/>
            <a:ext cx="25603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Yeşil yatırım oranı (%)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ESG bağlantılı kredi payı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Karbon fiyatlama uygulaması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İklim riski VaR hesabı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453128" y="3383280"/>
            <a:ext cx="2743200" cy="1572768"/>
          </a:xfrm>
          <a:prstGeom prst="rect">
            <a:avLst/>
          </a:prstGeom>
          <a:solidFill>
            <a:srgbClr val="EEF2F7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453128" y="3383280"/>
            <a:ext cx="2743200" cy="347472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44568" y="34290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Kurumsal İletişim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544568" y="3767328"/>
            <a:ext cx="25603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GRI uyum skoru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CDP yanıt kalitesi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Paydaş memnuniyet endeksi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374151"/>
                </a:solidFill>
              </a:rPr>
              <a:t>ESG derecelendirme skoru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27" name="Resim 26">
            <a:extLst>
              <a:ext uri="{FF2B5EF4-FFF2-40B4-BE49-F238E27FC236}">
                <a16:creationId xmlns:a16="http://schemas.microsoft.com/office/drawing/2014/main" id="{087834E1-3080-CF1A-BFAB-5D12337D5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AŞAMA 04  |  UYGULAMA, VERİ YÖNETİMİ VE TAKİP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170432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</a:rPr>
              <a:t>ESG Veri Yönetim Altyapısı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62763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627632"/>
            <a:ext cx="109728" cy="66751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7335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5309"/>
                </a:solidFill>
              </a:rPr>
              <a:t>Veri Toplama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94767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Otomasyon sistemleri (IoT, ERP entegrasyonu) ile gerçek zamanlı veri akışı sağlayın.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40487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2404872"/>
            <a:ext cx="109728" cy="66751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45059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5309"/>
                </a:solidFill>
              </a:rPr>
              <a:t>Veri Kalitesi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72491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Veri doğrulama protokolleri, iç denetim mekanizmaları ve çift kontrol sistemleri.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318211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182112"/>
            <a:ext cx="109728" cy="66751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22783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5309"/>
                </a:solidFill>
              </a:rPr>
              <a:t>Platform Seçimi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350215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SAP Sustainability, Salesforce Net Zero, Sphera veya sektöre özel SaaS çözümleri.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95935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3959352"/>
            <a:ext cx="109728" cy="66751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0050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5309"/>
                </a:solidFill>
              </a:rPr>
              <a:t>Gözetim &amp; Denetim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27939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74151"/>
                </a:solidFill>
              </a:rPr>
              <a:t>Üçüncü taraf doğrulaması için Big 4 veya sertifikalı ESG denetçisi atayın.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663440" y="1170432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2A4A"/>
                </a:solidFill>
              </a:rPr>
              <a:t>ESG Yönetim Yapısı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162763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63440" y="1627632"/>
            <a:ext cx="777240" cy="66751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63440" y="182880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YK Düzeyi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504688" y="167335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5FA8"/>
                </a:solidFill>
              </a:rPr>
              <a:t>ESG/Sürdürülebilirlik Komitesi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504688" y="195681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Strateji onayı, risk gözetimi, hedef belirleme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663440" y="240487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663440" y="2404872"/>
            <a:ext cx="777240" cy="667512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63440" y="2606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İcra Düzeyi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504688" y="245059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C66"/>
                </a:solidFill>
              </a:rPr>
              <a:t>CSO / Sürd. Direktörü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504688" y="273405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Günlük yönetim, paydaş iletişimi, raporlama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663440" y="318211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3182112"/>
            <a:ext cx="777240" cy="66751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63440" y="338328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Departman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504688" y="32278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C3AED"/>
                </a:solidFill>
              </a:rPr>
              <a:t>ESG Şampiyonları Ağı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5504688" y="351129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Bölüm bazında veri toplama ve uygulama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663440" y="3959352"/>
            <a:ext cx="4114800" cy="667512"/>
          </a:xfrm>
          <a:prstGeom prst="rect">
            <a:avLst/>
          </a:prstGeom>
          <a:solidFill>
            <a:srgbClr val="FFFFFF"/>
          </a:solidFill>
          <a:ln w="1270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663440" y="3959352"/>
            <a:ext cx="777240" cy="66751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63440" y="416052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Operasyonel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5504688" y="40050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B45309"/>
                </a:solidFill>
              </a:rPr>
              <a:t>ESG Veri Koordinatörleri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5504688" y="428853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Saha düzeyinde ölçüm ve kayıt yönetimi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44" name="Resim 43">
            <a:extLst>
              <a:ext uri="{FF2B5EF4-FFF2-40B4-BE49-F238E27FC236}">
                <a16:creationId xmlns:a16="http://schemas.microsoft.com/office/drawing/2014/main" id="{47A42025-D857-BEEB-A447-E3FF7EBE5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AŞAMA 05  |  RAPORLAMA STANDARTLARI VE SÜREKLİ GELİŞİM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11704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70432"/>
            <a:ext cx="2743200" cy="4572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2161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GRI Standartları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4447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Global Reporting Initiative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20040" y="16824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En yaygın ESG raporlama çerçevesi. Evrensel, sektör ve konu standartları içerir. 140+ ülkede binlerce şirket tarafından kullanılmaktadır.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172968" y="11704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72968" y="1170432"/>
            <a:ext cx="2743200" cy="4572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64408" y="12161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TCFD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64408" y="14447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Task Force on Climate-Related Disclosures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264408" y="16824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İklimle ilgili finansal risklerin ifşası için tasarlanmış çerçeve. 4 temel alan: Yönetişim, Strateji, Risk Yönetimi, Metrikler.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117336" y="11704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7C3AED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17336" y="1170432"/>
            <a:ext cx="2743200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08776" y="12161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ISSB / IFRS S1-S2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08776" y="14447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Uluslararası Sürdürülebilirlik Standartları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208776" y="16824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IFRS vakfı tarafından yayımlanan yeni nesil küresel sürdürülebilirlik açıklama standartları. 2024'ten itibaren zorunlu hale geliyor.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28600" y="29992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B4530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28600" y="2999232"/>
            <a:ext cx="2743200" cy="457200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30449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CSRD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0040" y="32735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AB Kurumsal Sürd. Raporlama Direktifi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20040" y="35112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AB'de faaliyet gösteren büyük şirketler için zorunlu. ESRS standartlarına göre çift önemlilik esasında raporlama gerektirir.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172968" y="29992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0D7C6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172968" y="2999232"/>
            <a:ext cx="2743200" cy="457200"/>
          </a:xfrm>
          <a:prstGeom prst="rect">
            <a:avLst/>
          </a:prstGeom>
          <a:solidFill>
            <a:srgbClr val="0D7C66"/>
          </a:solidFill>
          <a:ln w="12700">
            <a:solidFill>
              <a:srgbClr val="0D7C6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64408" y="30449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CDP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264408" y="32735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Carbon Disclosure Project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264408" y="35112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İklim, su ve orman tematik alanlarda yıllık ifşa. A listesi, yatırımcı güveninin en önemli göstergelerinden biridir.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117336" y="2999232"/>
            <a:ext cx="2743200" cy="1645920"/>
          </a:xfrm>
          <a:prstGeom prst="rect">
            <a:avLst/>
          </a:prstGeom>
          <a:solidFill>
            <a:srgbClr val="EEF2F7"/>
          </a:solidFill>
          <a:ln w="1905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17336" y="2999232"/>
            <a:ext cx="2743200" cy="4572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08776" y="3044952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UN SDG Uyumu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208776" y="327355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4E8D4"/>
                </a:solidFill>
              </a:rPr>
              <a:t>BM Sürdürülebilir Kalkınma Hedefleri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6208776" y="3511296"/>
            <a:ext cx="25603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74151"/>
                </a:solidFill>
              </a:rPr>
              <a:t>17 küresel hedef ile kurumsal faaliyetlerin uyumunun haritalanması. Paydaş iletişiminde güçlü bir anlatı aracıdır.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</a:rPr>
              <a:t>© A&amp;A Consulting | ESG Operasyon Rehberi</a:t>
            </a:r>
            <a:endParaRPr lang="en-US" sz="800" dirty="0"/>
          </a:p>
        </p:txBody>
      </p:sp>
      <p:pic>
        <p:nvPicPr>
          <p:cNvPr id="36" name="Resim 35">
            <a:extLst>
              <a:ext uri="{FF2B5EF4-FFF2-40B4-BE49-F238E27FC236}">
                <a16:creationId xmlns:a16="http://schemas.microsoft.com/office/drawing/2014/main" id="{B97A3DCF-4662-6696-FB9F-12E8F9594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1234</Words>
  <Application>Microsoft Office PowerPoint</Application>
  <PresentationFormat>Ekran Gösterisi (16:9)</PresentationFormat>
  <Paragraphs>260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ESG'yi Operasyona Entegre Etme Rehberi</dc:title>
  <dc:subject>PptxGenJS Presentation</dc:subject>
  <dc:creator>A&amp;A Consulting</dc:creator>
  <cp:lastModifiedBy>Funda</cp:lastModifiedBy>
  <cp:revision>4</cp:revision>
  <dcterms:created xsi:type="dcterms:W3CDTF">2026-06-08T07:25:07Z</dcterms:created>
  <dcterms:modified xsi:type="dcterms:W3CDTF">2026-06-08T07:38:05Z</dcterms:modified>
</cp:coreProperties>
</file>