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5029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48640" y="91440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49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Stratejik Danışmanlık Hizmetleri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325880"/>
            <a:ext cx="5029200" cy="27432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50876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0CCD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ÜST YÖNETİM İÇİN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48640" y="196596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RİSK VE UYUM REHBERİ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548640" y="2834640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Sürdürülebilirlik ve Rekabetçi Büyüme İçin Stratejik Yol Haritası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703320"/>
            <a:ext cx="2651760" cy="685800"/>
          </a:xfrm>
          <a:prstGeom prst="roundRect">
            <a:avLst>
              <a:gd name="adj" fmla="val 6667"/>
            </a:avLst>
          </a:prstGeom>
          <a:solidFill>
            <a:srgbClr val="1B2A4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3758184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640080" y="397764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 &amp; Yönetim Kurulu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383280" y="3703320"/>
            <a:ext cx="2651760" cy="685800"/>
          </a:xfrm>
          <a:prstGeom prst="roundRect">
            <a:avLst>
              <a:gd name="adj" fmla="val 6667"/>
            </a:avLst>
          </a:prstGeom>
          <a:solidFill>
            <a:srgbClr val="1B2A4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4720" y="3758184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KAPSAM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3474720" y="397764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Yönetimi &amp; Uyum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217920" y="3703320"/>
            <a:ext cx="2651760" cy="685800"/>
          </a:xfrm>
          <a:prstGeom prst="roundRect">
            <a:avLst>
              <a:gd name="adj" fmla="val 6667"/>
            </a:avLst>
          </a:prstGeom>
          <a:solidFill>
            <a:srgbClr val="1B2A4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09360" y="3758184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150" kern="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VERSIYON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6309360" y="397764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2025 A&amp;A Consulting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4864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49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www.aaconsulting.com.tr  |  info@aaconsulting.com.tr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972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ÜST YÖNETIM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Üst Yönetimin Sorumlulukları ve Rolleri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4919472"/>
            <a:ext cx="8412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49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 |  Risk ve Uyum Rehberi  |  © 2025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1280160"/>
            <a:ext cx="8412480" cy="640080"/>
          </a:xfrm>
          <a:prstGeom prst="roundRect">
            <a:avLst>
              <a:gd name="adj" fmla="val 7143"/>
            </a:avLst>
          </a:prstGeom>
          <a:solidFill>
            <a:srgbClr val="F4F6F9"/>
          </a:solidFill>
          <a:ln w="12700">
            <a:solidFill>
              <a:srgbClr val="D0DAE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280160"/>
            <a:ext cx="1828800" cy="640080"/>
          </a:xfrm>
          <a:prstGeom prst="roundRect">
            <a:avLst>
              <a:gd name="adj" fmla="val 7143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325880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Kurulu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331720" y="1344168"/>
            <a:ext cx="6309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politikası ve risk iştahını onaylama; üst yönetimin risk performansını denetleme; yasal uyum yükümlülüklerini güvence altına alma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1993392"/>
            <a:ext cx="8412480" cy="64008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D0DAE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1993392"/>
            <a:ext cx="1828800" cy="640080"/>
          </a:xfrm>
          <a:prstGeom prst="roundRect">
            <a:avLst>
              <a:gd name="adj" fmla="val 7143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039112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Genel Müdür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2331720" y="2057400"/>
            <a:ext cx="6309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risk kültürünü liderlikle şekillendirme; risk yönetim çerçevesini oluşturma; kritik risklerde karar alma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" y="2706624"/>
            <a:ext cx="8412480" cy="640080"/>
          </a:xfrm>
          <a:prstGeom prst="roundRect">
            <a:avLst>
              <a:gd name="adj" fmla="val 7143"/>
            </a:avLst>
          </a:prstGeom>
          <a:solidFill>
            <a:srgbClr val="F4F6F9"/>
          </a:solidFill>
          <a:ln w="12700">
            <a:solidFill>
              <a:srgbClr val="D0DAE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5760" y="2706624"/>
            <a:ext cx="1828800" cy="640080"/>
          </a:xfrm>
          <a:prstGeom prst="roundRect">
            <a:avLst>
              <a:gd name="adj" fmla="val 7143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2752344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CFO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331720" y="2770632"/>
            <a:ext cx="6309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Finansal risk yönetimi; bütçelemede risk maliyetlerini dikkate alma; iç kontrol sistemlerinin etkinliğini izleme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65760" y="3419856"/>
            <a:ext cx="8412480" cy="64008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12700">
            <a:solidFill>
              <a:srgbClr val="D0DAE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" y="3419856"/>
            <a:ext cx="1828800" cy="640080"/>
          </a:xfrm>
          <a:prstGeom prst="roundRect">
            <a:avLst>
              <a:gd name="adj" fmla="val 7143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3465576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331720" y="3483864"/>
            <a:ext cx="6309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Operasyonel risk yönetimi; iş sürekliliği planlarının hazırlanması; süreç iyileştirme ve risk azaltma koordinasyonu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65760" y="4133088"/>
            <a:ext cx="8412480" cy="640080"/>
          </a:xfrm>
          <a:prstGeom prst="roundRect">
            <a:avLst>
              <a:gd name="adj" fmla="val 7143"/>
            </a:avLst>
          </a:prstGeom>
          <a:solidFill>
            <a:srgbClr val="F4F6F9"/>
          </a:solidFill>
          <a:ln w="12700">
            <a:solidFill>
              <a:srgbClr val="D0DAE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65760" y="4133088"/>
            <a:ext cx="1828800" cy="640080"/>
          </a:xfrm>
          <a:prstGeom prst="roundRect">
            <a:avLst>
              <a:gd name="adj" fmla="val 7143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4178808"/>
            <a:ext cx="1691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Risk/Uyum Yöneticisi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331720" y="4197096"/>
            <a:ext cx="6309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kayıt defterinin güncel tutulması; iç denetim koordinasyonu; mevzuat uyum takibi ve üst yönetime periyodik raporlama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972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RISK KÜLTÜRÜ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Kurumsal Risk Kültürünün Oluşturulması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4919472"/>
            <a:ext cx="8412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49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 |  Risk ve Uyum Rehberi  |  © 2025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1280160"/>
            <a:ext cx="2651760" cy="1600200"/>
          </a:xfrm>
          <a:prstGeom prst="roundRect">
            <a:avLst>
              <a:gd name="adj" fmla="val 4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02920" y="14173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051560" y="146304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Açık İletişim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48640" y="2011680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Çalışanların risk ve sorunları çekinmeden raporlayabildiği güvenli bir ortam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46120" y="1280160"/>
            <a:ext cx="2651760" cy="1600200"/>
          </a:xfrm>
          <a:prstGeom prst="roundRect">
            <a:avLst>
              <a:gd name="adj" fmla="val 4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383280" y="14173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3931920" y="146304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Hesap Verebilirlik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3429000" y="2011680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yönetim düzeyinde açıkça tanımlanmış risk sahipliği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126480" y="1280160"/>
            <a:ext cx="2651760" cy="1600200"/>
          </a:xfrm>
          <a:prstGeom prst="roundRect">
            <a:avLst>
              <a:gd name="adj" fmla="val 4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263640" y="14173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6812280" y="146304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Öğrenme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6309360" y="2011680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Yaşanan olaylardan ders çıkarma ve sistemin güncellenmesi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65760" y="3108960"/>
            <a:ext cx="4114800" cy="1600200"/>
          </a:xfrm>
          <a:prstGeom prst="roundRect">
            <a:avLst>
              <a:gd name="adj" fmla="val 4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02920" y="32461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🚀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1051560" y="329184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Proaktif Yaklaşım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48640" y="3840480"/>
            <a:ext cx="3794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Risklerin gerçekleşmesini beklemeksizin önceden harekete geçme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800600" y="3108960"/>
            <a:ext cx="4114800" cy="1600200"/>
          </a:xfrm>
          <a:prstGeom prst="roundRect">
            <a:avLst>
              <a:gd name="adj" fmla="val 4571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4937760" y="32461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5486400" y="329184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Etik Liderlik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983480" y="3840480"/>
            <a:ext cx="3794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doğruluk ve şeffaflık konusunda örnek teşkil etmesi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65760" y="4572000"/>
            <a:ext cx="8412480" cy="301752"/>
          </a:xfrm>
          <a:prstGeom prst="roundRect">
            <a:avLst>
              <a:gd name="adj" fmla="val 15152"/>
            </a:avLst>
          </a:prstGeom>
          <a:solidFill>
            <a:srgbClr val="FFF8E6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02920" y="4599432"/>
            <a:ext cx="8138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6B4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  'Ton at the top': Risk kültürü, üst yönetimin tutum ve davranışlarıyla doğrudan şekillenir.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972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PRATIK ARAÇLAR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Üst Yönetim Risk ve Uyum Kontrol Listesi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4919472"/>
            <a:ext cx="8412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49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 |  Risk ve Uyum Rehberi  |  © 2025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1234440"/>
            <a:ext cx="8412480" cy="34747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261872"/>
            <a:ext cx="6583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Sorusu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086600" y="1261872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772400" y="1261872"/>
            <a:ext cx="640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Hayır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1581912"/>
            <a:ext cx="8412480" cy="310896"/>
          </a:xfrm>
          <a:prstGeom prst="rect">
            <a:avLst/>
          </a:prstGeom>
          <a:solidFill>
            <a:srgbClr val="F4F6F9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1609344"/>
            <a:ext cx="6492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Kurumunuzun yazılı bir risk politikası var mı?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7178040" y="1636776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863840" y="1636776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1911096"/>
            <a:ext cx="8412480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1938528"/>
            <a:ext cx="6492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iştahı düzeyi yönetim kurulu tarafından onaylandı mı?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7178040" y="1965960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863840" y="1965960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2240280"/>
            <a:ext cx="8412480" cy="310896"/>
          </a:xfrm>
          <a:prstGeom prst="rect">
            <a:avLst/>
          </a:prstGeom>
          <a:solidFill>
            <a:srgbClr val="F4F6F9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" y="2267712"/>
            <a:ext cx="6492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bir risk kayıt defteri tutuluyor mu?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7178040" y="2295144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863840" y="2295144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65760" y="2569464"/>
            <a:ext cx="8412480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02920" y="2596896"/>
            <a:ext cx="6492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sistemleri (ISO) belgelendirme süreçleri aktif mi?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7178040" y="2624328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863840" y="2624328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65760" y="2898648"/>
            <a:ext cx="8412480" cy="310896"/>
          </a:xfrm>
          <a:prstGeom prst="rect">
            <a:avLst/>
          </a:prstGeom>
          <a:solidFill>
            <a:srgbClr val="F4F6F9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02920" y="2926080"/>
            <a:ext cx="6492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denetim planı hazırlandı mı ve uygulanıyor mu?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7178040" y="2953512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7863840" y="2953512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65760" y="3227832"/>
            <a:ext cx="8412480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2920" y="3255264"/>
            <a:ext cx="6492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Mevzuat değişikliklerini izleyen bir süreç var mı?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7178040" y="3282696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7863840" y="3282696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65760" y="3557016"/>
            <a:ext cx="8412480" cy="310896"/>
          </a:xfrm>
          <a:prstGeom prst="rect">
            <a:avLst/>
          </a:prstGeom>
          <a:solidFill>
            <a:srgbClr val="F4F6F9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02920" y="3584448"/>
            <a:ext cx="6492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 sürekliliği planı hazırlandı ve test edildi mi?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7178040" y="3611880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863840" y="3611880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365760" y="3886200"/>
            <a:ext cx="8412480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02920" y="3913632"/>
            <a:ext cx="6492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 güvenliği politikaları ve prosedürleri güncel mi?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7178040" y="3941064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7863840" y="3941064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65760" y="4215384"/>
            <a:ext cx="8412480" cy="310896"/>
          </a:xfrm>
          <a:prstGeom prst="rect">
            <a:avLst/>
          </a:prstGeom>
          <a:solidFill>
            <a:srgbClr val="F4F6F9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02920" y="4242816"/>
            <a:ext cx="6492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Çalışanlar risk farkındalığı eğitimi alıyor mu?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7178040" y="4270248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7863840" y="4270248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365760" y="4544568"/>
            <a:ext cx="8412480" cy="310896"/>
          </a:xfrm>
          <a:prstGeom prst="rect">
            <a:avLst/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502920" y="4572000"/>
            <a:ext cx="6492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 düzenli olarak risk raporları alıyor mu?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7178040" y="4599432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7863840" y="4599432"/>
            <a:ext cx="201168" cy="201168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2700">
            <a:solidFill>
              <a:srgbClr val="8494A8"/>
            </a:solidFill>
            <a:prstDash val="solid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B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434840"/>
            <a:ext cx="9144000" cy="7086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4114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SONUÇ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6858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Bir Sonraki Adım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548640" y="1508760"/>
            <a:ext cx="2560320" cy="1828800"/>
          </a:xfrm>
          <a:prstGeom prst="roundRect">
            <a:avLst>
              <a:gd name="adj" fmla="val 4000"/>
            </a:avLst>
          </a:prstGeom>
          <a:solidFill>
            <a:srgbClr val="1B2A4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60020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🔮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85800" y="21488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Proaktif Olun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685800" y="2560320"/>
            <a:ext cx="2286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Riskleri gerçekleşmeden önce tanıyın ve yönetin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337560" y="1508760"/>
            <a:ext cx="2560320" cy="1828800"/>
          </a:xfrm>
          <a:prstGeom prst="roundRect">
            <a:avLst>
              <a:gd name="adj" fmla="val 4000"/>
            </a:avLst>
          </a:prstGeom>
          <a:solidFill>
            <a:srgbClr val="1B2A4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29000" y="160020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⚙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474720" y="21488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Sistematik Davranın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474720" y="2560320"/>
            <a:ext cx="2286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sezgiye değil, yapılandırılmış süreçlere güvenin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126480" y="1508760"/>
            <a:ext cx="2560320" cy="1828800"/>
          </a:xfrm>
          <a:prstGeom prst="roundRect">
            <a:avLst>
              <a:gd name="adj" fmla="val 4000"/>
            </a:avLst>
          </a:prstGeom>
          <a:solidFill>
            <a:srgbClr val="1B2A4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217920" y="1600200"/>
            <a:ext cx="548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263640" y="21488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Kültürü Önceliklendirin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6263640" y="2560320"/>
            <a:ext cx="2286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iyi sistemler bile sahiplenilmezse sonuç vermez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48640" y="3520440"/>
            <a:ext cx="8046720" cy="731520"/>
          </a:xfrm>
          <a:prstGeom prst="roundRect">
            <a:avLst>
              <a:gd name="adj" fmla="val 10000"/>
            </a:avLst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5800" y="3575304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0D1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Kurumunuza özel risk ve uyum değerlendirmesi için bize ulaşın: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685800" y="3858768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info@aaconsulting.com.tr  |  www.aaconsulting.com.tr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48640" y="457200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49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 |  Stratejik Danışmanlık Hizmetleri  |  © 2025  |  Gizli ve Kurumsal Kullanıma Özeldir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İÇİNDEKİLER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411480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sx="100000" sy="100000" kx="0" ky="0" algn="bl" rotWithShape="0" blurRad="50800" dist="12700" dir="27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325880"/>
            <a:ext cx="402336" cy="402336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32588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960120" y="1298448"/>
            <a:ext cx="3429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Giriş: Risk ve Uyum Yönetiminin Stratejik Önemi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1965960"/>
            <a:ext cx="411480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sx="100000" sy="100000" kx="0" ky="0" algn="bl" rotWithShape="0" blurRad="50800" dist="12700" dir="27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057400"/>
            <a:ext cx="402336" cy="402336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05740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960120" y="2029968"/>
            <a:ext cx="3429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Yönetimi: Temel Kavramlar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2697480"/>
            <a:ext cx="411480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sx="100000" sy="100000" kx="0" ky="0" algn="bl" rotWithShape="0" blurRad="50800" dist="12700" dir="27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2788920"/>
            <a:ext cx="402336" cy="402336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78892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960120" y="2761488"/>
            <a:ext cx="3429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Hizmet Alanlarında Risk Haritası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3429000"/>
            <a:ext cx="411480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sx="100000" sy="100000" kx="0" ky="0" algn="bl" rotWithShape="0" blurRad="50800" dist="12700" dir="270000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" y="3520440"/>
            <a:ext cx="402336" cy="402336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52044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960120" y="3493008"/>
            <a:ext cx="3429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Yönetim Sistemleri ve Uyum Gereklilikleri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65760" y="4160520"/>
            <a:ext cx="411480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sx="100000" sy="100000" kx="0" ky="0" algn="bl" rotWithShape="0" blurRad="50800" dist="12700" dir="27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57200" y="4251960"/>
            <a:ext cx="402336" cy="402336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425196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960120" y="4224528"/>
            <a:ext cx="3429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Stratejik Planlama Sürecinde Risk Entegrasyonu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846320" y="1234440"/>
            <a:ext cx="411480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sx="100000" sy="100000" kx="0" ky="0" algn="bl" rotWithShape="0" blurRad="50800" dist="12700" dir="2700000">
              <a:srgbClr val="000000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937760" y="1325880"/>
            <a:ext cx="402336" cy="402336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937760" y="132588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440680" y="1298448"/>
            <a:ext cx="3429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Ar-Ge, İnovasyon ve Mevzuat Uyumu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846320" y="1965960"/>
            <a:ext cx="411480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sx="100000" sy="100000" kx="0" ky="0" algn="bl" rotWithShape="0" blurRad="50800" dist="12700" dir="2700000">
              <a:srgbClr val="000000">
                <a:alpha val="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937760" y="2057400"/>
            <a:ext cx="402336" cy="402336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937760" y="205740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5440680" y="2029968"/>
            <a:ext cx="3429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Sorumlulukları ve Roller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846320" y="2697480"/>
            <a:ext cx="411480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sx="100000" sy="100000" kx="0" ky="0" algn="bl" rotWithShape="0" blurRad="50800" dist="12700" dir="2700000">
              <a:srgbClr val="000000">
                <a:alpha val="8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937760" y="2788920"/>
            <a:ext cx="402336" cy="402336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937760" y="278892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440680" y="2761488"/>
            <a:ext cx="3429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Risk Kültürünün Oluşturulması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4846320" y="3429000"/>
            <a:ext cx="411480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sx="100000" sy="100000" kx="0" ky="0" algn="bl" rotWithShape="0" blurRad="50800" dist="12700" dir="2700000">
              <a:srgbClr val="000000">
                <a:alpha val="8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937760" y="3520440"/>
            <a:ext cx="402336" cy="402336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937760" y="352044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5440680" y="3493008"/>
            <a:ext cx="3429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Pratik Araçlar: Kontrol Listeleri ve Aksiyon Planı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4846320" y="4160520"/>
            <a:ext cx="411480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  <a:effectLst>
            <a:outerShdw sx="100000" sy="100000" kx="0" ky="0" algn="bl" rotWithShape="0" blurRad="50800" dist="12700" dir="2700000">
              <a:srgbClr val="000000">
                <a:alpha val="8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4937760" y="4251960"/>
            <a:ext cx="402336" cy="402336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937760" y="425196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5440680" y="4224528"/>
            <a:ext cx="3429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Bir Sonraki Adım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365760" y="4892040"/>
            <a:ext cx="8412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49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 |  Risk ve Uyum Rehberi  |  © 2025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972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GIRIŞ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Risk ve Uyum Yönetiminin Stratejik Önemi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4919472"/>
            <a:ext cx="8412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49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 |  Risk ve Uyum Rehberi  |  © 2025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12344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Günümüz iş dünyası; küresel rekabet, hızlı teknolojik dönüşüm, değişen mevzuat ve artan paydaş beklentileri ile giderek karmaşıklaşmaktadır. Üst yönetimin en kritik görevlerinden biri bu riskleri etkin biçimde yönetmektir.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57200" y="2103120"/>
            <a:ext cx="2606040" cy="2606040"/>
          </a:xfrm>
          <a:prstGeom prst="roundRect">
            <a:avLst>
              <a:gd name="adj" fmla="val 2807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48640" y="2194560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🛡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548640" y="269748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Savunmadan Stratejiye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94360" y="3154680"/>
            <a:ext cx="233172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yönetimi artık salt savunma değil, rekabet avantajı yaratan stratejik bir kapasitedir.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91840" y="2103120"/>
            <a:ext cx="2606040" cy="2606040"/>
          </a:xfrm>
          <a:prstGeom prst="roundRect">
            <a:avLst>
              <a:gd name="adj" fmla="val 2807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383280" y="2194560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3383280" y="269748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Proaktif Yönetim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429000" y="3154680"/>
            <a:ext cx="233172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Riski erken fark eden kurumlar krizleri fırsata çevirerek uzun vadeli sürdürülebilirlik sağlar.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126480" y="2103120"/>
            <a:ext cx="2606040" cy="2606040"/>
          </a:xfrm>
          <a:prstGeom prst="roundRect">
            <a:avLst>
              <a:gd name="adj" fmla="val 2807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217920" y="2194560"/>
            <a:ext cx="2423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6217920" y="2697480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Paydaş Güveni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263640" y="3154680"/>
            <a:ext cx="233172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Sistematik risk yönetimi paydaşların kuruma olan güvenini pekiştirir ve itibarı korur.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972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RISK YÖNETIMI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Risk Yönetimi: Temel Kavramlar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4919472"/>
            <a:ext cx="8412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49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 |  Risk ve Uyum Rehberi  |  © 2025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1234440"/>
            <a:ext cx="8412480" cy="3657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261872"/>
            <a:ext cx="2011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Kategorisi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468880" y="1261872"/>
            <a:ext cx="47548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Örnek Senaryo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223760" y="1261872"/>
            <a:ext cx="15544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Etki Düzeyi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1600200"/>
            <a:ext cx="8412480" cy="411480"/>
          </a:xfrm>
          <a:prstGeom prst="rect">
            <a:avLst/>
          </a:prstGeom>
          <a:solidFill>
            <a:srgbClr val="F4F6F9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164592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Stratejik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2468880" y="164592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payı kaybı, rekabet, yanlış strateji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7223760" y="1682496"/>
            <a:ext cx="1188720" cy="246888"/>
          </a:xfrm>
          <a:prstGeom prst="roundRect">
            <a:avLst>
              <a:gd name="adj" fmla="val 14815"/>
            </a:avLst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223760" y="1682496"/>
            <a:ext cx="1188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365760" y="2039112"/>
            <a:ext cx="841248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2084832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Operasyonel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2468880" y="208483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hataları, tedarik zinciri, İK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223760" y="2121408"/>
            <a:ext cx="1188720" cy="246888"/>
          </a:xfrm>
          <a:prstGeom prst="roundRect">
            <a:avLst>
              <a:gd name="adj" fmla="val 14815"/>
            </a:avLst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223760" y="2121408"/>
            <a:ext cx="1188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Orta-Yüksek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65760" y="2478024"/>
            <a:ext cx="8412480" cy="411480"/>
          </a:xfrm>
          <a:prstGeom prst="rect">
            <a:avLst/>
          </a:prstGeom>
          <a:solidFill>
            <a:srgbClr val="F4F6F9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2523744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Mevzuat/Uyum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2468880" y="2523744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değişiklikler, denetim yaptırımları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7223760" y="2560320"/>
            <a:ext cx="1188720" cy="246888"/>
          </a:xfrm>
          <a:prstGeom prst="roundRect">
            <a:avLst>
              <a:gd name="adj" fmla="val 14815"/>
            </a:avLst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223760" y="2560320"/>
            <a:ext cx="1188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365760" y="2916936"/>
            <a:ext cx="841248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2962656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Finansal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2468880" y="2962656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Likidite, döviz kuru, kredi riskleri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223760" y="2999232"/>
            <a:ext cx="1188720" cy="246888"/>
          </a:xfrm>
          <a:prstGeom prst="roundRect">
            <a:avLst>
              <a:gd name="adj" fmla="val 14815"/>
            </a:avLst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223760" y="2999232"/>
            <a:ext cx="1188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Orta-Yüksek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365760" y="3355848"/>
            <a:ext cx="8412480" cy="411480"/>
          </a:xfrm>
          <a:prstGeom prst="rect">
            <a:avLst/>
          </a:prstGeom>
          <a:solidFill>
            <a:srgbClr val="F4F6F9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7200" y="3401568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İtibar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2468880" y="340156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şikayetleri, medya krizleri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7223760" y="3438144"/>
            <a:ext cx="1188720" cy="246888"/>
          </a:xfrm>
          <a:prstGeom prst="roundRect">
            <a:avLst>
              <a:gd name="adj" fmla="val 14815"/>
            </a:avLst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223760" y="3438144"/>
            <a:ext cx="1188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365760" y="3794760"/>
            <a:ext cx="841248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57200" y="384048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Teknoloji/Güvenlik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2468880" y="384048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Siber saldırılar, veri ihlalleri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7223760" y="3877056"/>
            <a:ext cx="1188720" cy="246888"/>
          </a:xfrm>
          <a:prstGeom prst="roundRect">
            <a:avLst>
              <a:gd name="adj" fmla="val 14815"/>
            </a:avLst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223760" y="3877056"/>
            <a:ext cx="1188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365760" y="4233672"/>
            <a:ext cx="8412480" cy="411480"/>
          </a:xfrm>
          <a:prstGeom prst="rect">
            <a:avLst/>
          </a:prstGeom>
          <a:solidFill>
            <a:srgbClr val="F4F6F9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57200" y="4279392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 Sürekliliği</a:t>
            </a:r>
            <a:endParaRPr lang="en-US" sz="1050" dirty="0"/>
          </a:p>
        </p:txBody>
      </p:sp>
      <p:sp>
        <p:nvSpPr>
          <p:cNvPr id="43" name="Text 41"/>
          <p:cNvSpPr/>
          <p:nvPr/>
        </p:nvSpPr>
        <p:spPr>
          <a:xfrm>
            <a:off x="2468880" y="42793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 afet, pandemi, altyapı arızaları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7223760" y="4315968"/>
            <a:ext cx="1188720" cy="246888"/>
          </a:xfrm>
          <a:prstGeom prst="roundRect">
            <a:avLst>
              <a:gd name="adj" fmla="val 14815"/>
            </a:avLst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223760" y="4315968"/>
            <a:ext cx="1188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Orta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972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RISK YÖNETIMI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Risk Yönetim Döngüsü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4919472"/>
            <a:ext cx="8412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49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 |  Risk ve Uyum Rehberi  |  © 2025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457200" y="1188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Etkin risk yönetimi tek seferlik bir analiz değil, sürekli dönen beş aşamalı bir döngüdür.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920240" y="2606040"/>
            <a:ext cx="128016" cy="457200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737360"/>
            <a:ext cx="1554480" cy="2926080"/>
          </a:xfrm>
          <a:prstGeom prst="roundRect">
            <a:avLst>
              <a:gd name="adj" fmla="val 4706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868680" y="1810512"/>
            <a:ext cx="548640" cy="548640"/>
          </a:xfrm>
          <a:prstGeom prst="ellipse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181051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242316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Bağlamın Belirlenmesi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3108960"/>
            <a:ext cx="137160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Organizasyonun iç ve dış faktörlerinin tanımlanması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602736" y="2606040"/>
            <a:ext cx="128016" cy="457200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048256" y="1737360"/>
            <a:ext cx="1554480" cy="2926080"/>
          </a:xfrm>
          <a:prstGeom prst="roundRect">
            <a:avLst>
              <a:gd name="adj" fmla="val 4706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551176" y="1810512"/>
            <a:ext cx="548640" cy="548640"/>
          </a:xfrm>
          <a:prstGeom prst="ellipse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551176" y="181051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139696" y="242316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Belirleme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139696" y="3108960"/>
            <a:ext cx="137160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Potansiyel risklerin sistematik olarak listelenmesi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5285232" y="2606040"/>
            <a:ext cx="128016" cy="457200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730752" y="1737360"/>
            <a:ext cx="1554480" cy="2926080"/>
          </a:xfrm>
          <a:prstGeom prst="roundRect">
            <a:avLst>
              <a:gd name="adj" fmla="val 4706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233672" y="1810512"/>
            <a:ext cx="548640" cy="548640"/>
          </a:xfrm>
          <a:prstGeom prst="ellipse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233672" y="181051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3822192" y="242316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Analizi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822192" y="3108960"/>
            <a:ext cx="137160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Olasılık ve etki boyutlarının değerlendirilmesi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6967728" y="2606040"/>
            <a:ext cx="128016" cy="457200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413248" y="1737360"/>
            <a:ext cx="1554480" cy="2926080"/>
          </a:xfrm>
          <a:prstGeom prst="roundRect">
            <a:avLst>
              <a:gd name="adj" fmla="val 4706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5916168" y="1810512"/>
            <a:ext cx="548640" cy="548640"/>
          </a:xfrm>
          <a:prstGeom prst="ellipse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916168" y="181051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5504688" y="242316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Değerlendirme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504688" y="3108960"/>
            <a:ext cx="137160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Risklerin öncelik sırası ve kabul eşiğinin belirlenmesi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7095744" y="1737360"/>
            <a:ext cx="1554480" cy="2926080"/>
          </a:xfrm>
          <a:prstGeom prst="roundRect">
            <a:avLst>
              <a:gd name="adj" fmla="val 4706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sx="100000" sy="100000" kx="0" ky="0" algn="bl" rotWithShape="0" blurRad="76200" dist="25400" dir="2700000">
              <a:srgbClr val="000000">
                <a:alpha val="12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7598664" y="1810512"/>
            <a:ext cx="548640" cy="548640"/>
          </a:xfrm>
          <a:prstGeom prst="ellipse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598664" y="181051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7187184" y="242316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0C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Müdahalesi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7187184" y="3108960"/>
            <a:ext cx="137160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Azaltma, transfer, kabul veya kaçınma aksiyonları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972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RISK HARITASI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A&amp;A Hizmet Alanlarında Risk Haritası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4919472"/>
            <a:ext cx="8412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49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 |  Risk ve Uyum Rehberi  |  © 2025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1234440"/>
            <a:ext cx="8412480" cy="34747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26187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Hizmet Alanı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2468880" y="1261872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Başlıca Risk Alanları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943600" y="1261872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Önerilen Yaklaşım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1581912"/>
            <a:ext cx="8412480" cy="521208"/>
          </a:xfrm>
          <a:prstGeom prst="rect">
            <a:avLst/>
          </a:prstGeom>
          <a:solidFill>
            <a:srgbClr val="F4F6F9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1627632"/>
            <a:ext cx="18288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Stratejik Planlama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2468880" y="1627632"/>
            <a:ext cx="32918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Yanlış hedef, geç uyum, verimsiz kaynak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943600" y="1627632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SWOT/PESTEL, senaryo planlama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65760" y="2130552"/>
            <a:ext cx="8412480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76272"/>
            <a:ext cx="18288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Sistemleri (ISO)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468880" y="2176272"/>
            <a:ext cx="32918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kayıpları, çalışan direnci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5943600" y="2176272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 taahhüdü, iç tetkik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65760" y="2679192"/>
            <a:ext cx="8412480" cy="521208"/>
          </a:xfrm>
          <a:prstGeom prst="rect">
            <a:avLst/>
          </a:prstGeom>
          <a:solidFill>
            <a:srgbClr val="F4F6F9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2724912"/>
            <a:ext cx="18288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Ar-Ge &amp; Tasarım Merkezi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2468880" y="2724912"/>
            <a:ext cx="32918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Mevzuat uyumsuzluğu, teşvik kayıpları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943600" y="2724912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Mevzuat takip, uzman danışmanlık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65760" y="3227832"/>
            <a:ext cx="8412480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273552"/>
            <a:ext cx="18288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Turquality Desteği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2468880" y="3273552"/>
            <a:ext cx="32918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Gereklilik karşılanamaması, marka eksikliği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0" y="3273552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Performans takip, pazar araştırması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365760" y="3776472"/>
            <a:ext cx="8412480" cy="521208"/>
          </a:xfrm>
          <a:prstGeom prst="rect">
            <a:avLst/>
          </a:prstGeom>
          <a:solidFill>
            <a:srgbClr val="F4F6F9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3822192"/>
            <a:ext cx="18288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Mevzuat Danışmanlığı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2468880" y="3822192"/>
            <a:ext cx="32918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düzensizlik, yaptırım riskleri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943600" y="3822192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Mevzuat taraması, uyum takvimi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365760" y="4325112"/>
            <a:ext cx="8412480" cy="52120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7200" y="4370832"/>
            <a:ext cx="182880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Pazarlama Stratejisi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2468880" y="4370832"/>
            <a:ext cx="329184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İtibar riski, yanlış segmentasyon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5943600" y="4370832"/>
            <a:ext cx="2651760" cy="4297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analizi, dijital risk izleme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972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ISO STANDARTLARI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ISO Yönetim Sistemleri ve Uyum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4919472"/>
            <a:ext cx="8412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49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 |  Risk ve Uyum Rehberi  |  © 2025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1371600"/>
            <a:ext cx="2697480" cy="1508760"/>
          </a:xfrm>
          <a:prstGeom prst="roundRect">
            <a:avLst>
              <a:gd name="adj" fmla="val 4848"/>
            </a:avLst>
          </a:prstGeom>
          <a:solidFill>
            <a:srgbClr val="F4F6F9"/>
          </a:solidFill>
          <a:ln w="12700">
            <a:solidFill>
              <a:srgbClr val="D0DAE8"/>
            </a:solidFill>
            <a:prstDash val="solid"/>
          </a:ln>
          <a:effectLst>
            <a:outerShdw sx="100000" sy="100000" kx="0" ky="0" algn="bl" rotWithShape="0" blurRad="63500" dist="12700" dir="27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02920" y="1508760"/>
            <a:ext cx="1234440" cy="292608"/>
          </a:xfrm>
          <a:prstGeom prst="roundRect">
            <a:avLst>
              <a:gd name="adj" fmla="val 15625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508760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9001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502920" y="1847088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Kalite Yönetim Sistemi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" y="2240280"/>
            <a:ext cx="2423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tutarsızlıkları ve pazar kaybı risklerini azaltır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200400" y="1371600"/>
            <a:ext cx="2697480" cy="1508760"/>
          </a:xfrm>
          <a:prstGeom prst="roundRect">
            <a:avLst>
              <a:gd name="adj" fmla="val 4848"/>
            </a:avLst>
          </a:prstGeom>
          <a:solidFill>
            <a:srgbClr val="F4F6F9"/>
          </a:solidFill>
          <a:ln w="12700">
            <a:solidFill>
              <a:srgbClr val="D0DAE8"/>
            </a:solidFill>
            <a:prstDash val="solid"/>
          </a:ln>
          <a:effectLst>
            <a:outerShdw sx="100000" sy="100000" kx="0" ky="0" algn="bl" rotWithShape="0" blurRad="63500" dist="12700" dir="27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337560" y="1508760"/>
            <a:ext cx="1234440" cy="292608"/>
          </a:xfrm>
          <a:prstGeom prst="roundRect">
            <a:avLst>
              <a:gd name="adj" fmla="val 15625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37560" y="1508760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27001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3337560" y="1847088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Bilgi Güvenliği YS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337560" y="2240280"/>
            <a:ext cx="2423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Siber tehdit ve veri ihlali risklerine karşı güvence sağlar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6035040" y="1371600"/>
            <a:ext cx="2697480" cy="1508760"/>
          </a:xfrm>
          <a:prstGeom prst="roundRect">
            <a:avLst>
              <a:gd name="adj" fmla="val 4848"/>
            </a:avLst>
          </a:prstGeom>
          <a:solidFill>
            <a:srgbClr val="F4F6F9"/>
          </a:solidFill>
          <a:ln w="12700">
            <a:solidFill>
              <a:srgbClr val="D0DAE8"/>
            </a:solidFill>
            <a:prstDash val="solid"/>
          </a:ln>
          <a:effectLst>
            <a:outerShdw sx="100000" sy="100000" kx="0" ky="0" algn="bl" rotWithShape="0" blurRad="63500" dist="12700" dir="270000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172200" y="1508760"/>
            <a:ext cx="1234440" cy="292608"/>
          </a:xfrm>
          <a:prstGeom prst="roundRect">
            <a:avLst>
              <a:gd name="adj" fmla="val 15625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72200" y="1508760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22301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6172200" y="1847088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 Sürekliliği YS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172200" y="2240280"/>
            <a:ext cx="2423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Beklenmedik aksaklıklarda hayati faaliyetleri sürdürür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65760" y="3063240"/>
            <a:ext cx="2697480" cy="1508760"/>
          </a:xfrm>
          <a:prstGeom prst="roundRect">
            <a:avLst>
              <a:gd name="adj" fmla="val 4848"/>
            </a:avLst>
          </a:prstGeom>
          <a:solidFill>
            <a:srgbClr val="F4F6F9"/>
          </a:solidFill>
          <a:ln w="12700">
            <a:solidFill>
              <a:srgbClr val="D0DAE8"/>
            </a:solidFill>
            <a:prstDash val="solid"/>
          </a:ln>
          <a:effectLst>
            <a:outerShdw sx="100000" sy="100000" kx="0" ky="0" algn="bl" rotWithShape="0" blurRad="63500" dist="12700" dir="27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02920" y="3200400"/>
            <a:ext cx="1234440" cy="292608"/>
          </a:xfrm>
          <a:prstGeom prst="roundRect">
            <a:avLst>
              <a:gd name="adj" fmla="val 15625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02920" y="3200400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45001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02920" y="3538728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İSG Yönetim Sistemi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02920" y="3931920"/>
            <a:ext cx="2423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Güvenlik risklerini azaltır; çalışan bağlılığını güçlendirir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3200400" y="3063240"/>
            <a:ext cx="2697480" cy="1508760"/>
          </a:xfrm>
          <a:prstGeom prst="roundRect">
            <a:avLst>
              <a:gd name="adj" fmla="val 4848"/>
            </a:avLst>
          </a:prstGeom>
          <a:solidFill>
            <a:srgbClr val="F4F6F9"/>
          </a:solidFill>
          <a:ln w="12700">
            <a:solidFill>
              <a:srgbClr val="D0DAE8"/>
            </a:solidFill>
            <a:prstDash val="solid"/>
          </a:ln>
          <a:effectLst>
            <a:outerShdw sx="100000" sy="100000" kx="0" ky="0" algn="bl" rotWithShape="0" blurRad="63500" dist="12700" dir="270000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337560" y="3200400"/>
            <a:ext cx="1234440" cy="292608"/>
          </a:xfrm>
          <a:prstGeom prst="roundRect">
            <a:avLst>
              <a:gd name="adj" fmla="val 15625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337560" y="3200400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50001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3337560" y="3538728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Yönetim Sistemi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337560" y="3931920"/>
            <a:ext cx="2423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tüketimi optimize ederek maliyet riskini yönetir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6035040" y="3063240"/>
            <a:ext cx="2697480" cy="1508760"/>
          </a:xfrm>
          <a:prstGeom prst="roundRect">
            <a:avLst>
              <a:gd name="adj" fmla="val 4848"/>
            </a:avLst>
          </a:prstGeom>
          <a:solidFill>
            <a:srgbClr val="F4F6F9"/>
          </a:solidFill>
          <a:ln w="12700">
            <a:solidFill>
              <a:srgbClr val="D0DAE8"/>
            </a:solidFill>
            <a:prstDash val="solid"/>
          </a:ln>
          <a:effectLst>
            <a:outerShdw sx="100000" sy="100000" kx="0" ky="0" algn="bl" rotWithShape="0" blurRad="63500" dist="12700" dir="2700000">
              <a:srgbClr val="000000">
                <a:alpha val="8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6172200" y="3200400"/>
            <a:ext cx="1234440" cy="292608"/>
          </a:xfrm>
          <a:prstGeom prst="roundRect">
            <a:avLst>
              <a:gd name="adj" fmla="val 15625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172200" y="3200400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56001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6172200" y="3538728"/>
            <a:ext cx="2423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İnovasyon Yönetim Sistemi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172200" y="3931920"/>
            <a:ext cx="2423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Teknolojik değişime geç uyum ve eskime riskini azaltır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972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STRATEJIK PLANLAMA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Stratejik Planlama'da Risk Entegrasyonu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4919472"/>
            <a:ext cx="8412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49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 |  Risk ve Uyum Rehberi  |  © 2025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1280160"/>
            <a:ext cx="2651760" cy="164592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0DAE8"/>
            </a:solidFill>
            <a:prstDash val="solid"/>
          </a:ln>
          <a:effectLst>
            <a:outerShdw sx="100000" sy="100000" kx="0" ky="0" algn="bl" rotWithShape="0" blurRad="63500" dist="12700" dir="2700000">
              <a:srgbClr val="000000">
                <a:alpha val="9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02920" y="1444752"/>
            <a:ext cx="438912" cy="438912"/>
          </a:xfrm>
          <a:prstGeom prst="ellipse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44475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024128" y="1463040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Dış Çevre Analizi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548640" y="196596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Ekonomik, teknolojik, yasal ve rekabetçi faktörlerin risk boyutuyla değerlendirilmesi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0" y="1280160"/>
            <a:ext cx="2651760" cy="164592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0DAE8"/>
            </a:solidFill>
            <a:prstDash val="solid"/>
          </a:ln>
          <a:effectLst>
            <a:outerShdw sx="100000" sy="100000" kx="0" ky="0" algn="bl" rotWithShape="0" blurRad="63500" dist="12700" dir="2700000">
              <a:srgbClr val="000000">
                <a:alpha val="9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337560" y="1444752"/>
            <a:ext cx="438912" cy="438912"/>
          </a:xfrm>
          <a:prstGeom prst="ellipse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37560" y="144475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858768" y="1463040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Durum Analizi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3383280" y="196596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kapasite, süreç olgunluğu ve kaynak yeterliliğinin belirlenmesi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035040" y="1280160"/>
            <a:ext cx="2651760" cy="164592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0DAE8"/>
            </a:solidFill>
            <a:prstDash val="solid"/>
          </a:ln>
          <a:effectLst>
            <a:outerShdw sx="100000" sy="100000" kx="0" ky="0" algn="bl" rotWithShape="0" blurRad="63500" dist="12700" dir="2700000">
              <a:srgbClr val="000000">
                <a:alpha val="9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172200" y="1444752"/>
            <a:ext cx="438912" cy="438912"/>
          </a:xfrm>
          <a:prstGeom prst="ellipse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72200" y="144475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693408" y="1463040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Filtresi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6217920" y="196596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'Bu hedefe ulaşmayı ne tehdit eder?' sorusunun her stratejik hedef için yanıtlanması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65760" y="3063240"/>
            <a:ext cx="2651760" cy="164592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0DAE8"/>
            </a:solidFill>
            <a:prstDash val="solid"/>
          </a:ln>
          <a:effectLst>
            <a:outerShdw sx="100000" sy="100000" kx="0" ky="0" algn="bl" rotWithShape="0" blurRad="63500" dist="12700" dir="2700000">
              <a:srgbClr val="000000">
                <a:alpha val="9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02920" y="3227832"/>
            <a:ext cx="438912" cy="438912"/>
          </a:xfrm>
          <a:prstGeom prst="ellipse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02920" y="322783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024128" y="3246120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İştahı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548640" y="374904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kabul edebileceği maksimum risk düzeyinin açıkça tanımlanması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200400" y="3063240"/>
            <a:ext cx="2651760" cy="164592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0DAE8"/>
            </a:solidFill>
            <a:prstDash val="solid"/>
          </a:ln>
          <a:effectLst>
            <a:outerShdw sx="100000" sy="100000" kx="0" ky="0" algn="bl" rotWithShape="0" blurRad="63500" dist="12700" dir="2700000">
              <a:srgbClr val="000000">
                <a:alpha val="9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337560" y="3227832"/>
            <a:ext cx="438912" cy="438912"/>
          </a:xfrm>
          <a:prstGeom prst="ellipse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337560" y="322783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858768" y="3246120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Entegrasyonu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3383280" y="374904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azaltma faaliyetlerinin iş planlarına ve bütçelere yansıtılması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6035040" y="3063240"/>
            <a:ext cx="2651760" cy="164592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12700">
            <a:solidFill>
              <a:srgbClr val="D0DAE8"/>
            </a:solidFill>
            <a:prstDash val="solid"/>
          </a:ln>
          <a:effectLst>
            <a:outerShdw sx="100000" sy="100000" kx="0" ky="0" algn="bl" rotWithShape="0" blurRad="63500" dist="12700" dir="2700000">
              <a:srgbClr val="000000">
                <a:alpha val="9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6172200" y="3227832"/>
            <a:ext cx="438912" cy="438912"/>
          </a:xfrm>
          <a:prstGeom prst="ellipse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172200" y="322783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B2A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693408" y="3246120"/>
            <a:ext cx="18288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Periyodik Güncelleme</a:t>
            </a:r>
            <a:endParaRPr lang="en-US" sz="1150" dirty="0"/>
          </a:p>
        </p:txBody>
      </p:sp>
      <p:sp>
        <p:nvSpPr>
          <p:cNvPr id="36" name="Text 34"/>
          <p:cNvSpPr/>
          <p:nvPr/>
        </p:nvSpPr>
        <p:spPr>
          <a:xfrm>
            <a:off x="6217920" y="3749040"/>
            <a:ext cx="2286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Stratejik planın risk profiliyle birlikte düzenli olarak güncellenmesi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0972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200" kern="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AR-GE &amp; İNOVASYON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457200" y="3200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Ar-Ge, İnovasyon ve Mevzuat Uyumu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4919472"/>
            <a:ext cx="8412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8494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A&amp;A Consulting  |  Risk ve Uyum Rehberi  |  © 2025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365760" y="1280160"/>
            <a:ext cx="4114800" cy="3429000"/>
          </a:xfrm>
          <a:prstGeom prst="roundRect">
            <a:avLst>
              <a:gd name="adj" fmla="val 2133"/>
            </a:avLst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417320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C89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UYUM GEREKLİLİKLERİ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48640" y="1920240"/>
            <a:ext cx="201168" cy="201168"/>
          </a:xfrm>
          <a:prstGeom prst="ellipse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1874520"/>
            <a:ext cx="3474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Sanayi ve Teknoloji Bakanlığı denetimine tabi faaliyetler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48640" y="2450592"/>
            <a:ext cx="201168" cy="201168"/>
          </a:xfrm>
          <a:prstGeom prst="ellipse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68680" y="2404872"/>
            <a:ext cx="3474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Personel listeleri, proje kayıtları ve harcama belgelerinin mevzuata uygun tutulması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48640" y="2980944"/>
            <a:ext cx="201168" cy="201168"/>
          </a:xfrm>
          <a:prstGeom prst="ellipse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2935224"/>
            <a:ext cx="3474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Asgari personel eşiği koşullarının sürekli sağlanması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48640" y="3511296"/>
            <a:ext cx="201168" cy="201168"/>
          </a:xfrm>
          <a:prstGeom prst="ellipse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68680" y="3465576"/>
            <a:ext cx="3474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Ar-Ge faaliyetleri için teknik ve idari kriterlerin karşılanması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48640" y="4041648"/>
            <a:ext cx="201168" cy="201168"/>
          </a:xfrm>
          <a:prstGeom prst="ellipse">
            <a:avLst/>
          </a:prstGeom>
          <a:solidFill>
            <a:srgbClr val="C8972A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68680" y="3995928"/>
            <a:ext cx="3474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0CC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Yıllık denetimler öncesinde iç hazırlık sürecinin tamamlanması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663440" y="1280160"/>
            <a:ext cx="4114800" cy="1600200"/>
          </a:xfrm>
          <a:prstGeom prst="roundRect">
            <a:avLst>
              <a:gd name="adj" fmla="val 4571"/>
            </a:avLst>
          </a:prstGeom>
          <a:solidFill>
            <a:srgbClr val="F4F6F9"/>
          </a:solidFill>
          <a:ln w="12700">
            <a:solidFill>
              <a:srgbClr val="D0DAE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00600" y="138988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İNOVASYON YÖNETİMİNDE RİSK DENGESİ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4800600" y="1737360"/>
            <a:ext cx="3840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6A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56001/56002 standardı, organizasyonların inovasyon faaliyetlerini sistematik biçimde yürütmesine ve yönetimsel riskleri kontrol altında tutmasına destek sağlar.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663440" y="30632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FF8E6"/>
          </a:solidFill>
          <a:ln w="12700">
            <a:solidFill>
              <a:srgbClr val="C8972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00600" y="3182112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KRİTİK HATIRLATMA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800600" y="3547872"/>
            <a:ext cx="38404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4C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Ar-Ge ve Tasarım Merkezlerinde mevzuata uyumsuzluk, sağlanan teşvik ve desteklerin geri alınmasına neden olabilir. Uyum riskinin düzenli iç denetimlerle izlenmesi kritik önem taşır.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 Consulting - Risk ve Uyum Rehberi</dc:title>
  <dc:subject>PptxGenJS Presentation</dc:subject>
  <dc:creator>PptxGenJS</dc:creator>
  <cp:lastModifiedBy>PptxGenJS</cp:lastModifiedBy>
  <cp:revision>1</cp:revision>
  <dcterms:created xsi:type="dcterms:W3CDTF">2026-06-17T08:30:07Z</dcterms:created>
  <dcterms:modified xsi:type="dcterms:W3CDTF">2026-06-17T08:30:07Z</dcterms:modified>
</cp:coreProperties>
</file>