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B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8778240" y="-1097280"/>
            <a:ext cx="5029200" cy="5029200"/>
          </a:xfrm>
          <a:prstGeom prst="roundRect">
            <a:avLst>
              <a:gd name="adj" fmla="val 5455"/>
            </a:avLst>
          </a:prstGeom>
          <a:solidFill>
            <a:srgbClr val="2B3E7A"/>
          </a:solidFill>
          <a:ln/>
        </p:spPr>
      </p:sp>
      <p:sp>
        <p:nvSpPr>
          <p:cNvPr id="3" name="Shape 1"/>
          <p:cNvSpPr/>
          <p:nvPr/>
        </p:nvSpPr>
        <p:spPr>
          <a:xfrm rot="1200000">
            <a:off x="9875520" y="3291840"/>
            <a:ext cx="3840480" cy="3840480"/>
          </a:xfrm>
          <a:prstGeom prst="roundRect">
            <a:avLst>
              <a:gd name="adj" fmla="val 7143"/>
            </a:avLst>
          </a:prstGeom>
          <a:solidFill>
            <a:srgbClr val="0D8A8A">
              <a:alpha val="22000"/>
            </a:srgbClr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64008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640080" y="2331720"/>
            <a:ext cx="960120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Süreçlerle Yönetim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640080" y="3246120"/>
            <a:ext cx="9601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i="1" dirty="0">
                <a:solidFill>
                  <a:srgbClr val="CFE0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Uçtan Uca Operasyon Rehberi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658368" y="3977640"/>
            <a:ext cx="2011680" cy="0"/>
          </a:xfrm>
          <a:prstGeom prst="line">
            <a:avLst/>
          </a:prstGeom>
          <a:noFill/>
          <a:ln w="25400">
            <a:solidFill>
              <a:srgbClr val="C9A84C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0080" y="4206240"/>
            <a:ext cx="74980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yaklaşımıyla kurumsal operasyonları tasarlamak, ölçmek ve sürekli iyileştirmek için kapsamlı bir yönetim rehberi.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TEMEL KAVRAM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Süreç Yönetimi Nedir?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5943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yönetimi (Business Process Management), bir kuruluşun girdileri çıktılara dönüştüren faaliyetler zincirini </a:t>
            </a:r>
            <a:pPr indent="0" marL="0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sistematik biçimde tasarlama, yürütme, izleme ve iyileştirme</a:t>
            </a:r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disiplinidir.</a:t>
            </a:r>
            <a:endParaRPr lang="en-US" sz="1450" dirty="0"/>
          </a:p>
        </p:txBody>
      </p:sp>
      <p:sp>
        <p:nvSpPr>
          <p:cNvPr id="5" name="Text 3"/>
          <p:cNvSpPr/>
          <p:nvPr/>
        </p:nvSpPr>
        <p:spPr>
          <a:xfrm>
            <a:off x="548640" y="2880360"/>
            <a:ext cx="5943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9001:2015 kalite yönetim sistemi standardı, kuruluşların hedeflerine ulaşmasında </a:t>
            </a:r>
            <a:pPr indent="0" marL="0">
              <a:lnSpc>
                <a:spcPct val="125000"/>
              </a:lnSpc>
              <a:buNone/>
            </a:pPr>
            <a:r>
              <a:rPr lang="en-US" sz="1450" b="1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"süreç yaklaşımını"</a:t>
            </a:r>
            <a:pPr indent="0" marL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temel bir gereklilik olarak tanımlar: birbiriyle etkileşen süreçlerin bir sistem olarak anlaşılması ve yönetilmesi.</a:t>
            </a:r>
            <a:endParaRPr lang="en-US" sz="1450" dirty="0"/>
          </a:p>
        </p:txBody>
      </p:sp>
      <p:sp>
        <p:nvSpPr>
          <p:cNvPr id="6" name="Shape 4"/>
          <p:cNvSpPr/>
          <p:nvPr/>
        </p:nvSpPr>
        <p:spPr>
          <a:xfrm>
            <a:off x="548640" y="4617720"/>
            <a:ext cx="5943600" cy="1234440"/>
          </a:xfrm>
          <a:prstGeom prst="roundRect">
            <a:avLst>
              <a:gd name="adj" fmla="val 5926"/>
            </a:avLst>
          </a:prstGeom>
          <a:solidFill>
            <a:srgbClr val="E6F3F3"/>
          </a:solidFill>
          <a:ln/>
        </p:spPr>
      </p:sp>
      <p:pic>
        <p:nvPicPr>
          <p:cNvPr id="7" name="Image 0" descr="ic_sitemap_te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4864608"/>
            <a:ext cx="685800" cy="6858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645920" y="4709160"/>
            <a:ext cx="4663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250" i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süreç; girdi, faaliyetler, kaynaklar, kontroller ve çıktılardan oluşan tekrarlanabilir bir yapıdır.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7360920" y="1920240"/>
            <a:ext cx="1188720" cy="914400"/>
          </a:xfrm>
          <a:prstGeom prst="roundRect">
            <a:avLst>
              <a:gd name="adj" fmla="val 8000"/>
            </a:avLst>
          </a:prstGeom>
          <a:solidFill>
            <a:srgbClr val="1A2B5E"/>
          </a:solidFill>
          <a:ln/>
        </p:spPr>
      </p:sp>
      <p:sp>
        <p:nvSpPr>
          <p:cNvPr id="10" name="Text 7"/>
          <p:cNvSpPr/>
          <p:nvPr/>
        </p:nvSpPr>
        <p:spPr>
          <a:xfrm>
            <a:off x="7360920" y="202996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GİRDİ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7178040" y="2907792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Kaynaklar, veri, talep</a:t>
            </a:r>
            <a:endParaRPr lang="en-US" sz="900" dirty="0"/>
          </a:p>
        </p:txBody>
      </p:sp>
      <p:sp>
        <p:nvSpPr>
          <p:cNvPr id="12" name="Shape 9"/>
          <p:cNvSpPr/>
          <p:nvPr/>
        </p:nvSpPr>
        <p:spPr>
          <a:xfrm>
            <a:off x="8577072" y="2295144"/>
            <a:ext cx="265176" cy="164592"/>
          </a:xfrm>
          <a:prstGeom prst="rightArrow">
            <a:avLst/>
          </a:prstGeom>
          <a:solidFill>
            <a:srgbClr val="C7CDDB"/>
          </a:solidFill>
          <a:ln/>
        </p:spPr>
      </p:sp>
      <p:sp>
        <p:nvSpPr>
          <p:cNvPr id="13" name="Shape 10"/>
          <p:cNvSpPr/>
          <p:nvPr/>
        </p:nvSpPr>
        <p:spPr>
          <a:xfrm>
            <a:off x="8869680" y="1920240"/>
            <a:ext cx="1188720" cy="914400"/>
          </a:xfrm>
          <a:prstGeom prst="roundRect">
            <a:avLst>
              <a:gd name="adj" fmla="val 8000"/>
            </a:avLst>
          </a:prstGeom>
          <a:solidFill>
            <a:srgbClr val="0D8A8A"/>
          </a:solidFill>
          <a:ln/>
        </p:spPr>
      </p:sp>
      <p:sp>
        <p:nvSpPr>
          <p:cNvPr id="14" name="Text 11"/>
          <p:cNvSpPr/>
          <p:nvPr/>
        </p:nvSpPr>
        <p:spPr>
          <a:xfrm>
            <a:off x="8869680" y="202996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8686800" y="2907792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Faaliyetler zinciri</a:t>
            </a:r>
            <a:endParaRPr lang="en-US" sz="900" dirty="0"/>
          </a:p>
        </p:txBody>
      </p:sp>
      <p:sp>
        <p:nvSpPr>
          <p:cNvPr id="16" name="Shape 13"/>
          <p:cNvSpPr/>
          <p:nvPr/>
        </p:nvSpPr>
        <p:spPr>
          <a:xfrm>
            <a:off x="10085832" y="2295144"/>
            <a:ext cx="265176" cy="164592"/>
          </a:xfrm>
          <a:prstGeom prst="rightArrow">
            <a:avLst/>
          </a:prstGeom>
          <a:solidFill>
            <a:srgbClr val="C7CDDB"/>
          </a:solidFill>
          <a:ln/>
        </p:spPr>
      </p:sp>
      <p:sp>
        <p:nvSpPr>
          <p:cNvPr id="17" name="Shape 14"/>
          <p:cNvSpPr/>
          <p:nvPr/>
        </p:nvSpPr>
        <p:spPr>
          <a:xfrm>
            <a:off x="10378440" y="1920240"/>
            <a:ext cx="1188720" cy="914400"/>
          </a:xfrm>
          <a:prstGeom prst="roundRect">
            <a:avLst>
              <a:gd name="adj" fmla="val 8000"/>
            </a:avLst>
          </a:prstGeom>
          <a:solidFill>
            <a:srgbClr val="C9A84C"/>
          </a:solidFill>
          <a:ln/>
        </p:spPr>
      </p:sp>
      <p:sp>
        <p:nvSpPr>
          <p:cNvPr id="18" name="Text 15"/>
          <p:cNvSpPr/>
          <p:nvPr/>
        </p:nvSpPr>
        <p:spPr>
          <a:xfrm>
            <a:off x="10378440" y="2029968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ÇIKTI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10195560" y="2907792"/>
            <a:ext cx="15544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Ürün, hizmet, sonuç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7360920" y="4114800"/>
            <a:ext cx="4251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İzleme ve ölçme, her sürecin performansını değerlendirerek geri bildirim sağlar.</a:t>
            </a:r>
            <a:endParaRPr lang="en-US" sz="1150" dirty="0"/>
          </a:p>
        </p:txBody>
      </p:sp>
      <p:sp>
        <p:nvSpPr>
          <p:cNvPr id="21" name="Text 18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22" name="Text 1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A2B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STRATEJIK DEĞER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Süreç Yönetimi Neden Önemli?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606040" cy="3383280"/>
          </a:xfrm>
          <a:prstGeom prst="roundRect">
            <a:avLst>
              <a:gd name="adj" fmla="val 3509"/>
            </a:avLst>
          </a:prstGeom>
          <a:solidFill>
            <a:srgbClr val="2B3E7A"/>
          </a:solidFill>
          <a:ln/>
        </p:spPr>
      </p:sp>
      <p:sp>
        <p:nvSpPr>
          <p:cNvPr id="5" name="Shape 3"/>
          <p:cNvSpPr/>
          <p:nvPr/>
        </p:nvSpPr>
        <p:spPr>
          <a:xfrm>
            <a:off x="1394460" y="2057400"/>
            <a:ext cx="914400" cy="91440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6" name="Image 0" descr="ic_chartlin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95628" y="2313432"/>
            <a:ext cx="512064" cy="5120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320040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Verimlilik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31520" y="370332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Gereksiz adımlar ve kaynak israfı tespit edilerek operasyonel akış hızlanır.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410712" y="1691640"/>
            <a:ext cx="2606040" cy="3383280"/>
          </a:xfrm>
          <a:prstGeom prst="roundRect">
            <a:avLst>
              <a:gd name="adj" fmla="val 3509"/>
            </a:avLst>
          </a:prstGeom>
          <a:solidFill>
            <a:srgbClr val="2B3E7A"/>
          </a:solidFill>
          <a:ln/>
        </p:spPr>
      </p:sp>
      <p:sp>
        <p:nvSpPr>
          <p:cNvPr id="10" name="Shape 7"/>
          <p:cNvSpPr/>
          <p:nvPr/>
        </p:nvSpPr>
        <p:spPr>
          <a:xfrm>
            <a:off x="4256532" y="2057400"/>
            <a:ext cx="914400" cy="91440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1" name="Image 1" descr="ic_shield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7700" y="2313432"/>
            <a:ext cx="512064" cy="51206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47872" y="320040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Uyum ve Risk Yönetimi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3593592" y="370332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Standartlaştırılmış süreçler, mevzuata uyumu ve denetim hazırlığını kolaylaştırır.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272784" y="1691640"/>
            <a:ext cx="2606040" cy="3383280"/>
          </a:xfrm>
          <a:prstGeom prst="roundRect">
            <a:avLst>
              <a:gd name="adj" fmla="val 3509"/>
            </a:avLst>
          </a:prstGeom>
          <a:solidFill>
            <a:srgbClr val="2B3E7A"/>
          </a:solidFill>
          <a:ln/>
        </p:spPr>
      </p:sp>
      <p:sp>
        <p:nvSpPr>
          <p:cNvPr id="15" name="Shape 11"/>
          <p:cNvSpPr/>
          <p:nvPr/>
        </p:nvSpPr>
        <p:spPr>
          <a:xfrm>
            <a:off x="7118604" y="2057400"/>
            <a:ext cx="914400" cy="91440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16" name="Image 2" descr="ic_user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9772" y="2313432"/>
            <a:ext cx="512064" cy="51206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09944" y="320040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Şeffaflık ve Sorumluluk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370332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 ve sorumluluklar netleşir, karar alma süreçleri izlenebilir hâle gelir.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9134856" y="1691640"/>
            <a:ext cx="2606040" cy="3383280"/>
          </a:xfrm>
          <a:prstGeom prst="roundRect">
            <a:avLst>
              <a:gd name="adj" fmla="val 3509"/>
            </a:avLst>
          </a:prstGeom>
          <a:solidFill>
            <a:srgbClr val="2B3E7A"/>
          </a:solidFill>
          <a:ln/>
        </p:spPr>
      </p:sp>
      <p:sp>
        <p:nvSpPr>
          <p:cNvPr id="20" name="Shape 15"/>
          <p:cNvSpPr/>
          <p:nvPr/>
        </p:nvSpPr>
        <p:spPr>
          <a:xfrm>
            <a:off x="9980676" y="2057400"/>
            <a:ext cx="914400" cy="914400"/>
          </a:xfrm>
          <a:prstGeom prst="ellipse">
            <a:avLst/>
          </a:prstGeom>
          <a:solidFill>
            <a:srgbClr val="0D8A8A"/>
          </a:solidFill>
          <a:ln/>
        </p:spPr>
      </p:sp>
      <p:pic>
        <p:nvPicPr>
          <p:cNvPr id="21" name="Image 3" descr="ic_thumbsup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181844" y="2313432"/>
            <a:ext cx="512064" cy="51206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272016" y="3200400"/>
            <a:ext cx="2331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Tutarlı Kalite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9317736" y="3703320"/>
            <a:ext cx="224028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Standart süreçler, çıktılarda öngörülebilir ve istikrarlı kalite sağlar.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25" name="Text 1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METODOLOJI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Süreç Yönetimi Yaşam Döngüsü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965960"/>
            <a:ext cx="2084832" cy="3566160"/>
          </a:xfrm>
          <a:prstGeom prst="roundRect">
            <a:avLst>
              <a:gd name="adj" fmla="val 3947"/>
            </a:avLst>
          </a:prstGeom>
          <a:solidFill>
            <a:srgbClr val="F5F6F8"/>
          </a:solidFill>
          <a:ln/>
        </p:spPr>
      </p:sp>
      <p:sp>
        <p:nvSpPr>
          <p:cNvPr id="5" name="Text 3"/>
          <p:cNvSpPr/>
          <p:nvPr/>
        </p:nvSpPr>
        <p:spPr>
          <a:xfrm>
            <a:off x="685800" y="207568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CDD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Shape 4"/>
          <p:cNvSpPr/>
          <p:nvPr/>
        </p:nvSpPr>
        <p:spPr>
          <a:xfrm>
            <a:off x="1207008" y="2651760"/>
            <a:ext cx="768096" cy="7680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A2B5E"/>
            </a:solidFill>
            <a:prstDash val="solid"/>
          </a:ln>
        </p:spPr>
      </p:sp>
      <p:pic>
        <p:nvPicPr>
          <p:cNvPr id="7" name="Image 0" descr="ic_search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1600" y="2816352"/>
            <a:ext cx="438912" cy="438912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40080" y="3593592"/>
            <a:ext cx="1901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Tasarım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13232" y="4023360"/>
            <a:ext cx="1755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Mevcut durum analizi, hedeflerin belirlenmesi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2638044" y="3657600"/>
            <a:ext cx="118872" cy="182880"/>
          </a:xfrm>
          <a:prstGeom prst="rightArrow">
            <a:avLst/>
          </a:prstGeom>
          <a:solidFill>
            <a:srgbClr val="C9A84C"/>
          </a:solidFill>
          <a:ln/>
        </p:spPr>
      </p:sp>
      <p:sp>
        <p:nvSpPr>
          <p:cNvPr id="11" name="Shape 8"/>
          <p:cNvSpPr/>
          <p:nvPr/>
        </p:nvSpPr>
        <p:spPr>
          <a:xfrm>
            <a:off x="2761488" y="1965960"/>
            <a:ext cx="2084832" cy="3566160"/>
          </a:xfrm>
          <a:prstGeom prst="roundRect">
            <a:avLst>
              <a:gd name="adj" fmla="val 3947"/>
            </a:avLst>
          </a:prstGeom>
          <a:solidFill>
            <a:srgbClr val="E6F3F3"/>
          </a:solidFill>
          <a:ln/>
        </p:spPr>
      </p:sp>
      <p:sp>
        <p:nvSpPr>
          <p:cNvPr id="12" name="Text 9"/>
          <p:cNvSpPr/>
          <p:nvPr/>
        </p:nvSpPr>
        <p:spPr>
          <a:xfrm>
            <a:off x="2898648" y="207568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CDD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2000" dirty="0"/>
          </a:p>
        </p:txBody>
      </p:sp>
      <p:sp>
        <p:nvSpPr>
          <p:cNvPr id="13" name="Shape 10"/>
          <p:cNvSpPr/>
          <p:nvPr/>
        </p:nvSpPr>
        <p:spPr>
          <a:xfrm>
            <a:off x="3419856" y="2651760"/>
            <a:ext cx="768096" cy="7680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A2B5E"/>
            </a:solidFill>
            <a:prstDash val="solid"/>
          </a:ln>
        </p:spPr>
      </p:sp>
      <p:pic>
        <p:nvPicPr>
          <p:cNvPr id="14" name="Image 1" descr="ic_pencil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4448" y="2816352"/>
            <a:ext cx="438912" cy="438912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2852928" y="3593592"/>
            <a:ext cx="1901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Modelleme</a:t>
            </a:r>
            <a:endParaRPr lang="en-US" sz="1500" dirty="0"/>
          </a:p>
        </p:txBody>
      </p:sp>
      <p:sp>
        <p:nvSpPr>
          <p:cNvPr id="16" name="Text 12"/>
          <p:cNvSpPr/>
          <p:nvPr/>
        </p:nvSpPr>
        <p:spPr>
          <a:xfrm>
            <a:off x="2926080" y="4023360"/>
            <a:ext cx="1755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adımlarının ve akışın görselleştirilmesi</a:t>
            </a:r>
            <a:endParaRPr lang="en-US" sz="1100" dirty="0"/>
          </a:p>
        </p:txBody>
      </p:sp>
      <p:sp>
        <p:nvSpPr>
          <p:cNvPr id="17" name="Shape 13"/>
          <p:cNvSpPr/>
          <p:nvPr/>
        </p:nvSpPr>
        <p:spPr>
          <a:xfrm>
            <a:off x="4850892" y="3657600"/>
            <a:ext cx="118872" cy="182880"/>
          </a:xfrm>
          <a:prstGeom prst="rightArrow">
            <a:avLst/>
          </a:prstGeom>
          <a:solidFill>
            <a:srgbClr val="C9A84C"/>
          </a:solidFill>
          <a:ln/>
        </p:spPr>
      </p:sp>
      <p:sp>
        <p:nvSpPr>
          <p:cNvPr id="18" name="Shape 14"/>
          <p:cNvSpPr/>
          <p:nvPr/>
        </p:nvSpPr>
        <p:spPr>
          <a:xfrm>
            <a:off x="4974336" y="1965960"/>
            <a:ext cx="2084832" cy="3566160"/>
          </a:xfrm>
          <a:prstGeom prst="roundRect">
            <a:avLst>
              <a:gd name="adj" fmla="val 3947"/>
            </a:avLst>
          </a:prstGeom>
          <a:solidFill>
            <a:srgbClr val="F5F6F8"/>
          </a:solidFill>
          <a:ln/>
        </p:spPr>
      </p:sp>
      <p:sp>
        <p:nvSpPr>
          <p:cNvPr id="19" name="Text 15"/>
          <p:cNvSpPr/>
          <p:nvPr/>
        </p:nvSpPr>
        <p:spPr>
          <a:xfrm>
            <a:off x="5111496" y="207568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CDD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2000" dirty="0"/>
          </a:p>
        </p:txBody>
      </p:sp>
      <p:sp>
        <p:nvSpPr>
          <p:cNvPr id="20" name="Shape 16"/>
          <p:cNvSpPr/>
          <p:nvPr/>
        </p:nvSpPr>
        <p:spPr>
          <a:xfrm>
            <a:off x="5632704" y="2651760"/>
            <a:ext cx="768096" cy="7680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A2B5E"/>
            </a:solidFill>
            <a:prstDash val="solid"/>
          </a:ln>
        </p:spPr>
      </p:sp>
      <p:pic>
        <p:nvPicPr>
          <p:cNvPr id="21" name="Image 2" descr="ic_play_navy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7296" y="2816352"/>
            <a:ext cx="438912" cy="438912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065776" y="3593592"/>
            <a:ext cx="1901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Yürütme</a:t>
            </a:r>
            <a:endParaRPr lang="en-US" sz="1500" dirty="0"/>
          </a:p>
        </p:txBody>
      </p:sp>
      <p:sp>
        <p:nvSpPr>
          <p:cNvPr id="23" name="Text 18"/>
          <p:cNvSpPr/>
          <p:nvPr/>
        </p:nvSpPr>
        <p:spPr>
          <a:xfrm>
            <a:off x="5138928" y="4023360"/>
            <a:ext cx="1755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Sürecin operasyonda devreye alınması</a:t>
            </a:r>
            <a:endParaRPr lang="en-US" sz="1100" dirty="0"/>
          </a:p>
        </p:txBody>
      </p:sp>
      <p:sp>
        <p:nvSpPr>
          <p:cNvPr id="24" name="Shape 19"/>
          <p:cNvSpPr/>
          <p:nvPr/>
        </p:nvSpPr>
        <p:spPr>
          <a:xfrm>
            <a:off x="7063740" y="3657600"/>
            <a:ext cx="118872" cy="182880"/>
          </a:xfrm>
          <a:prstGeom prst="rightArrow">
            <a:avLst/>
          </a:prstGeom>
          <a:solidFill>
            <a:srgbClr val="C9A84C"/>
          </a:solidFill>
          <a:ln/>
        </p:spPr>
      </p:sp>
      <p:sp>
        <p:nvSpPr>
          <p:cNvPr id="25" name="Shape 20"/>
          <p:cNvSpPr/>
          <p:nvPr/>
        </p:nvSpPr>
        <p:spPr>
          <a:xfrm>
            <a:off x="7187184" y="1965960"/>
            <a:ext cx="2084832" cy="3566160"/>
          </a:xfrm>
          <a:prstGeom prst="roundRect">
            <a:avLst>
              <a:gd name="adj" fmla="val 3947"/>
            </a:avLst>
          </a:prstGeom>
          <a:solidFill>
            <a:srgbClr val="E6F3F3"/>
          </a:solidFill>
          <a:ln/>
        </p:spPr>
      </p:sp>
      <p:sp>
        <p:nvSpPr>
          <p:cNvPr id="26" name="Text 21"/>
          <p:cNvSpPr/>
          <p:nvPr/>
        </p:nvSpPr>
        <p:spPr>
          <a:xfrm>
            <a:off x="7324344" y="207568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CDD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2000" dirty="0"/>
          </a:p>
        </p:txBody>
      </p:sp>
      <p:sp>
        <p:nvSpPr>
          <p:cNvPr id="27" name="Shape 22"/>
          <p:cNvSpPr/>
          <p:nvPr/>
        </p:nvSpPr>
        <p:spPr>
          <a:xfrm>
            <a:off x="7845552" y="2651760"/>
            <a:ext cx="768096" cy="7680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A2B5E"/>
            </a:solidFill>
            <a:prstDash val="solid"/>
          </a:ln>
        </p:spPr>
      </p:sp>
      <p:pic>
        <p:nvPicPr>
          <p:cNvPr id="28" name="Image 3" descr="ic_eye_navy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010144" y="2816352"/>
            <a:ext cx="438912" cy="438912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7278624" y="3593592"/>
            <a:ext cx="1901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İzleme</a:t>
            </a:r>
            <a:endParaRPr lang="en-US" sz="1500" dirty="0"/>
          </a:p>
        </p:txBody>
      </p:sp>
      <p:sp>
        <p:nvSpPr>
          <p:cNvPr id="30" name="Text 24"/>
          <p:cNvSpPr/>
          <p:nvPr/>
        </p:nvSpPr>
        <p:spPr>
          <a:xfrm>
            <a:off x="7351776" y="4023360"/>
            <a:ext cx="1755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Performans göstergeleriyle takip ve ölçme</a:t>
            </a:r>
            <a:endParaRPr lang="en-US" sz="1100" dirty="0"/>
          </a:p>
        </p:txBody>
      </p:sp>
      <p:sp>
        <p:nvSpPr>
          <p:cNvPr id="31" name="Shape 25"/>
          <p:cNvSpPr/>
          <p:nvPr/>
        </p:nvSpPr>
        <p:spPr>
          <a:xfrm>
            <a:off x="9276588" y="3657600"/>
            <a:ext cx="118872" cy="182880"/>
          </a:xfrm>
          <a:prstGeom prst="rightArrow">
            <a:avLst/>
          </a:prstGeom>
          <a:solidFill>
            <a:srgbClr val="C9A84C"/>
          </a:solidFill>
          <a:ln/>
        </p:spPr>
      </p:sp>
      <p:sp>
        <p:nvSpPr>
          <p:cNvPr id="32" name="Shape 26"/>
          <p:cNvSpPr/>
          <p:nvPr/>
        </p:nvSpPr>
        <p:spPr>
          <a:xfrm>
            <a:off x="9400032" y="1965960"/>
            <a:ext cx="2084832" cy="3566160"/>
          </a:xfrm>
          <a:prstGeom prst="roundRect">
            <a:avLst>
              <a:gd name="adj" fmla="val 3947"/>
            </a:avLst>
          </a:prstGeom>
          <a:solidFill>
            <a:srgbClr val="F5F6F8"/>
          </a:solidFill>
          <a:ln/>
        </p:spPr>
      </p:sp>
      <p:sp>
        <p:nvSpPr>
          <p:cNvPr id="33" name="Text 27"/>
          <p:cNvSpPr/>
          <p:nvPr/>
        </p:nvSpPr>
        <p:spPr>
          <a:xfrm>
            <a:off x="9537192" y="2075688"/>
            <a:ext cx="1097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C7CDD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2000" dirty="0"/>
          </a:p>
        </p:txBody>
      </p:sp>
      <p:sp>
        <p:nvSpPr>
          <p:cNvPr id="34" name="Shape 28"/>
          <p:cNvSpPr/>
          <p:nvPr/>
        </p:nvSpPr>
        <p:spPr>
          <a:xfrm>
            <a:off x="10058400" y="2651760"/>
            <a:ext cx="768096" cy="768096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A2B5E"/>
            </a:solidFill>
            <a:prstDash val="solid"/>
          </a:ln>
        </p:spPr>
      </p:sp>
      <p:pic>
        <p:nvPicPr>
          <p:cNvPr id="35" name="Image 4" descr="ic_sync_navy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22992" y="2816352"/>
            <a:ext cx="438912" cy="438912"/>
          </a:xfrm>
          <a:prstGeom prst="rect">
            <a:avLst/>
          </a:prstGeom>
        </p:spPr>
      </p:pic>
      <p:sp>
        <p:nvSpPr>
          <p:cNvPr id="36" name="Text 29"/>
          <p:cNvSpPr/>
          <p:nvPr/>
        </p:nvSpPr>
        <p:spPr>
          <a:xfrm>
            <a:off x="9491472" y="3593592"/>
            <a:ext cx="19019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Optimizasyon</a:t>
            </a:r>
            <a:endParaRPr lang="en-US" sz="1500" dirty="0"/>
          </a:p>
        </p:txBody>
      </p:sp>
      <p:sp>
        <p:nvSpPr>
          <p:cNvPr id="37" name="Text 30"/>
          <p:cNvSpPr/>
          <p:nvPr/>
        </p:nvSpPr>
        <p:spPr>
          <a:xfrm>
            <a:off x="9564624" y="4023360"/>
            <a:ext cx="1755648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Bulgulara dayalı sürekli iyileştirme</a:t>
            </a:r>
            <a:endParaRPr lang="en-US" sz="1100" dirty="0"/>
          </a:p>
        </p:txBody>
      </p:sp>
      <p:sp>
        <p:nvSpPr>
          <p:cNvPr id="38" name="Text 31"/>
          <p:cNvSpPr/>
          <p:nvPr/>
        </p:nvSpPr>
        <p:spPr>
          <a:xfrm>
            <a:off x="548640" y="57150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Döngü, optimizasyon adımından sonra yeniden tasarım aşamasına dönerek sürekli devam eder.</a:t>
            </a:r>
            <a:endParaRPr lang="en-US" sz="1150" dirty="0"/>
          </a:p>
        </p:txBody>
      </p:sp>
      <p:sp>
        <p:nvSpPr>
          <p:cNvPr id="39" name="Text 32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40" name="Text 33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MODELLEME STANDARDI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Süreç Haritalama ve BPMN 2.0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212080" cy="1737360"/>
          </a:xfrm>
          <a:prstGeom prst="roundRect">
            <a:avLst>
              <a:gd name="adj" fmla="val 4211"/>
            </a:avLst>
          </a:prstGeom>
          <a:solidFill>
            <a:srgbClr val="E6F3F3"/>
          </a:solidFill>
          <a:ln/>
        </p:spPr>
      </p:sp>
      <p:pic>
        <p:nvPicPr>
          <p:cNvPr id="5" name="Image 0" descr="ic_projdiagram_te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240" y="1828800"/>
            <a:ext cx="594360" cy="59436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508760" y="1755648"/>
            <a:ext cx="41148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BPMN (Business Process Model and Notation)</a:t>
            </a:r>
            <a:pPr indent="0" marL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, iş süreçlerini ortak, görsel bir dille modellemek için kullanılan uluslararası standarttır.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548640" y="3566160"/>
            <a:ext cx="52120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250" b="1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2004</a:t>
            </a:r>
            <a:pPr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yılında BPMI tarafından geliştirildi, </a:t>
            </a:r>
            <a:pPr indent="0" marL="0">
              <a:lnSpc>
                <a:spcPct val="128000"/>
              </a:lnSpc>
              <a:buNone/>
            </a:pPr>
            <a:r>
              <a:rPr lang="en-US" sz="1250" b="1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2010</a:t>
            </a:r>
            <a:pPr indent="0" marL="0">
              <a:lnSpc>
                <a:spcPct val="128000"/>
              </a:lnSpc>
              <a:buNone/>
            </a:pPr>
            <a:r>
              <a:rPr lang="en-US" sz="12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yılında Object Management Group (OMG) tarafından 2.0 sürümü yayımlandı ve ISO/IEC 19510 standardıyla tescillendi.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548640" y="4846320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Amaç: süreç analistleri, teknik ekipler ve iş birimlerinin aynı görsel dille anlaşabilmesini sağlamaktır.</a:t>
            </a:r>
            <a:endParaRPr lang="en-US" sz="1150" dirty="0"/>
          </a:p>
        </p:txBody>
      </p:sp>
      <p:sp>
        <p:nvSpPr>
          <p:cNvPr id="9" name="Text 6"/>
          <p:cNvSpPr/>
          <p:nvPr/>
        </p:nvSpPr>
        <p:spPr>
          <a:xfrm>
            <a:off x="6080760" y="1600200"/>
            <a:ext cx="5486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BPMN Temel Öğe Kategorileri</a:t>
            </a:r>
            <a:endParaRPr lang="en-US" sz="1500" dirty="0"/>
          </a:p>
        </p:txBody>
      </p:sp>
      <p:sp>
        <p:nvSpPr>
          <p:cNvPr id="10" name="Shape 7"/>
          <p:cNvSpPr/>
          <p:nvPr/>
        </p:nvSpPr>
        <p:spPr>
          <a:xfrm>
            <a:off x="6080760" y="2103120"/>
            <a:ext cx="5532120" cy="822960"/>
          </a:xfrm>
          <a:prstGeom prst="roundRect">
            <a:avLst>
              <a:gd name="adj" fmla="val 7778"/>
            </a:avLst>
          </a:prstGeom>
          <a:solidFill>
            <a:srgbClr val="F5F6F8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1" name="Shape 8"/>
          <p:cNvSpPr/>
          <p:nvPr/>
        </p:nvSpPr>
        <p:spPr>
          <a:xfrm>
            <a:off x="6263640" y="2331720"/>
            <a:ext cx="365760" cy="3657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2" name="Text 9"/>
          <p:cNvSpPr/>
          <p:nvPr/>
        </p:nvSpPr>
        <p:spPr>
          <a:xfrm>
            <a:off x="6263640" y="233172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812280" y="2194560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Etkinlikler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812280" y="2514600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Görevler ve alt süreçler (yuvarlak köşeli dikdörtgen)</a:t>
            </a:r>
            <a:endParaRPr lang="en-US" sz="1100" dirty="0"/>
          </a:p>
        </p:txBody>
      </p:sp>
      <p:sp>
        <p:nvSpPr>
          <p:cNvPr id="15" name="Shape 12"/>
          <p:cNvSpPr/>
          <p:nvPr/>
        </p:nvSpPr>
        <p:spPr>
          <a:xfrm>
            <a:off x="6080760" y="3035808"/>
            <a:ext cx="5532120" cy="822960"/>
          </a:xfrm>
          <a:prstGeom prst="roundRect">
            <a:avLst>
              <a:gd name="adj" fmla="val 777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6263640" y="3264408"/>
            <a:ext cx="365760" cy="3657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17" name="Text 14"/>
          <p:cNvSpPr/>
          <p:nvPr/>
        </p:nvSpPr>
        <p:spPr>
          <a:xfrm>
            <a:off x="6263640" y="3264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18" name="Text 15"/>
          <p:cNvSpPr/>
          <p:nvPr/>
        </p:nvSpPr>
        <p:spPr>
          <a:xfrm>
            <a:off x="6812280" y="3127248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Ağ Geçitleri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812280" y="3447288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Karar noktaları ve dallanmalar (eşkenar dörtgen)</a:t>
            </a:r>
            <a:endParaRPr lang="en-US" sz="1100" dirty="0"/>
          </a:p>
        </p:txBody>
      </p:sp>
      <p:sp>
        <p:nvSpPr>
          <p:cNvPr id="20" name="Shape 17"/>
          <p:cNvSpPr/>
          <p:nvPr/>
        </p:nvSpPr>
        <p:spPr>
          <a:xfrm>
            <a:off x="6080760" y="3968496"/>
            <a:ext cx="5532120" cy="822960"/>
          </a:xfrm>
          <a:prstGeom prst="roundRect">
            <a:avLst>
              <a:gd name="adj" fmla="val 7778"/>
            </a:avLst>
          </a:prstGeom>
          <a:solidFill>
            <a:srgbClr val="F5F6F8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1" name="Shape 18"/>
          <p:cNvSpPr/>
          <p:nvPr/>
        </p:nvSpPr>
        <p:spPr>
          <a:xfrm>
            <a:off x="6263640" y="4197096"/>
            <a:ext cx="365760" cy="3657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2" name="Text 19"/>
          <p:cNvSpPr/>
          <p:nvPr/>
        </p:nvSpPr>
        <p:spPr>
          <a:xfrm>
            <a:off x="6263640" y="41970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812280" y="4059936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Akış Bağlantıları</a:t>
            </a:r>
            <a:endParaRPr lang="en-US" sz="1300" dirty="0"/>
          </a:p>
        </p:txBody>
      </p:sp>
      <p:sp>
        <p:nvSpPr>
          <p:cNvPr id="24" name="Text 21"/>
          <p:cNvSpPr/>
          <p:nvPr/>
        </p:nvSpPr>
        <p:spPr>
          <a:xfrm>
            <a:off x="6812280" y="4379976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sırasını gösteren oklar</a:t>
            </a:r>
            <a:endParaRPr lang="en-US" sz="1100" dirty="0"/>
          </a:p>
        </p:txBody>
      </p:sp>
      <p:sp>
        <p:nvSpPr>
          <p:cNvPr id="25" name="Shape 22"/>
          <p:cNvSpPr/>
          <p:nvPr/>
        </p:nvSpPr>
        <p:spPr>
          <a:xfrm>
            <a:off x="6080760" y="4901184"/>
            <a:ext cx="5532120" cy="822960"/>
          </a:xfrm>
          <a:prstGeom prst="roundRect">
            <a:avLst>
              <a:gd name="adj" fmla="val 7778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Shape 23"/>
          <p:cNvSpPr/>
          <p:nvPr/>
        </p:nvSpPr>
        <p:spPr>
          <a:xfrm>
            <a:off x="6263640" y="5129784"/>
            <a:ext cx="365760" cy="365760"/>
          </a:xfrm>
          <a:prstGeom prst="ellipse">
            <a:avLst/>
          </a:prstGeom>
          <a:solidFill>
            <a:srgbClr val="C9A84C"/>
          </a:solidFill>
          <a:ln/>
        </p:spPr>
      </p:sp>
      <p:sp>
        <p:nvSpPr>
          <p:cNvPr id="27" name="Text 24"/>
          <p:cNvSpPr/>
          <p:nvPr/>
        </p:nvSpPr>
        <p:spPr>
          <a:xfrm>
            <a:off x="6263640" y="512978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28" name="Text 25"/>
          <p:cNvSpPr/>
          <p:nvPr/>
        </p:nvSpPr>
        <p:spPr>
          <a:xfrm>
            <a:off x="6812280" y="4992624"/>
            <a:ext cx="4663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Havuzlar ve Şeritler</a:t>
            </a:r>
            <a:endParaRPr lang="en-US" sz="1300" dirty="0"/>
          </a:p>
        </p:txBody>
      </p:sp>
      <p:sp>
        <p:nvSpPr>
          <p:cNvPr id="29" name="Text 26"/>
          <p:cNvSpPr/>
          <p:nvPr/>
        </p:nvSpPr>
        <p:spPr>
          <a:xfrm>
            <a:off x="6812280" y="5312664"/>
            <a:ext cx="4663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Sorumlu birim/rollerin ayrıştırılması</a:t>
            </a:r>
            <a:endParaRPr lang="en-US" sz="1100" dirty="0"/>
          </a:p>
        </p:txBody>
      </p:sp>
      <p:sp>
        <p:nvSpPr>
          <p:cNvPr id="30" name="Text 27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31" name="Text 28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SORUMLULUK YAPISI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Süreç Sahipliği ve RACI Matrisi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07899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sürecin, performansından ve iyileştirilmesinden sorumlu bir </a:t>
            </a:r>
            <a:pPr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sahibi (process owner)</a:t>
            </a:r>
            <a:pPr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bulunmalıdır. RACI matrisi, süreç adımlarında kimin ne rol üstlendiğini netleştiren yaygın bir yönetim aracıdır.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468880"/>
            <a:ext cx="2606040" cy="2880360"/>
          </a:xfrm>
          <a:prstGeom prst="roundRect">
            <a:avLst>
              <a:gd name="adj" fmla="val 3158"/>
            </a:avLst>
          </a:prstGeom>
          <a:solidFill>
            <a:srgbClr val="F5F6F8"/>
          </a:solidFill>
          <a:ln/>
        </p:spPr>
      </p:sp>
      <p:sp>
        <p:nvSpPr>
          <p:cNvPr id="6" name="Shape 4"/>
          <p:cNvSpPr/>
          <p:nvPr/>
        </p:nvSpPr>
        <p:spPr>
          <a:xfrm>
            <a:off x="548640" y="2468880"/>
            <a:ext cx="2606040" cy="777240"/>
          </a:xfrm>
          <a:prstGeom prst="roundRect">
            <a:avLst>
              <a:gd name="adj" fmla="val 10588"/>
            </a:avLst>
          </a:prstGeom>
          <a:solidFill>
            <a:srgbClr val="1A2B5E"/>
          </a:solidFill>
          <a:ln/>
        </p:spPr>
      </p:sp>
      <p:sp>
        <p:nvSpPr>
          <p:cNvPr id="7" name="Shape 5"/>
          <p:cNvSpPr/>
          <p:nvPr/>
        </p:nvSpPr>
        <p:spPr>
          <a:xfrm>
            <a:off x="548640" y="2852928"/>
            <a:ext cx="2606040" cy="393192"/>
          </a:xfrm>
          <a:prstGeom prst="rect">
            <a:avLst/>
          </a:prstGeom>
          <a:solidFill>
            <a:srgbClr val="1A2B5E"/>
          </a:solidFill>
          <a:ln/>
        </p:spPr>
      </p:sp>
      <p:sp>
        <p:nvSpPr>
          <p:cNvPr id="8" name="Text 6"/>
          <p:cNvSpPr/>
          <p:nvPr/>
        </p:nvSpPr>
        <p:spPr>
          <a:xfrm>
            <a:off x="548640" y="251460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685800" y="33832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Sorumlu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685800" y="3730752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Responsible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005840" y="4160520"/>
            <a:ext cx="1691640" cy="0"/>
          </a:xfrm>
          <a:prstGeom prst="line">
            <a:avLst/>
          </a:prstGeom>
          <a:noFill/>
          <a:ln w="12700">
            <a:solidFill>
              <a:srgbClr val="D5D9E3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731520" y="429768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İşi fiilen yapan / yürüten kişi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410712" y="2468880"/>
            <a:ext cx="2606040" cy="2880360"/>
          </a:xfrm>
          <a:prstGeom prst="roundRect">
            <a:avLst>
              <a:gd name="adj" fmla="val 3158"/>
            </a:avLst>
          </a:prstGeom>
          <a:solidFill>
            <a:srgbClr val="F5F6F8"/>
          </a:solidFill>
          <a:ln/>
        </p:spPr>
      </p:sp>
      <p:sp>
        <p:nvSpPr>
          <p:cNvPr id="14" name="Shape 12"/>
          <p:cNvSpPr/>
          <p:nvPr/>
        </p:nvSpPr>
        <p:spPr>
          <a:xfrm>
            <a:off x="3410712" y="2468880"/>
            <a:ext cx="2606040" cy="777240"/>
          </a:xfrm>
          <a:prstGeom prst="roundRect">
            <a:avLst>
              <a:gd name="adj" fmla="val 10588"/>
            </a:avLst>
          </a:prstGeom>
          <a:solidFill>
            <a:srgbClr val="0D8A8A"/>
          </a:solidFill>
          <a:ln/>
        </p:spPr>
      </p:sp>
      <p:sp>
        <p:nvSpPr>
          <p:cNvPr id="15" name="Shape 13"/>
          <p:cNvSpPr/>
          <p:nvPr/>
        </p:nvSpPr>
        <p:spPr>
          <a:xfrm>
            <a:off x="3410712" y="2852928"/>
            <a:ext cx="2606040" cy="393192"/>
          </a:xfrm>
          <a:prstGeom prst="rect">
            <a:avLst/>
          </a:prstGeom>
          <a:solidFill>
            <a:srgbClr val="0D8A8A"/>
          </a:solidFill>
          <a:ln/>
        </p:spPr>
      </p:sp>
      <p:sp>
        <p:nvSpPr>
          <p:cNvPr id="16" name="Text 14"/>
          <p:cNvSpPr/>
          <p:nvPr/>
        </p:nvSpPr>
        <p:spPr>
          <a:xfrm>
            <a:off x="3410712" y="251460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</a:t>
            </a:r>
            <a:endParaRPr lang="en-US" sz="3000" dirty="0"/>
          </a:p>
        </p:txBody>
      </p:sp>
      <p:sp>
        <p:nvSpPr>
          <p:cNvPr id="17" name="Text 15"/>
          <p:cNvSpPr/>
          <p:nvPr/>
        </p:nvSpPr>
        <p:spPr>
          <a:xfrm>
            <a:off x="3547872" y="33832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Onaylayan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547872" y="3730752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Accountable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3867912" y="4160520"/>
            <a:ext cx="1691640" cy="0"/>
          </a:xfrm>
          <a:prstGeom prst="line">
            <a:avLst/>
          </a:prstGeom>
          <a:noFill/>
          <a:ln w="12700">
            <a:solidFill>
              <a:srgbClr val="D5D9E3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3593592" y="429768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Nihai hesap verebilirliği taşıyan kişi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6272784" y="2468880"/>
            <a:ext cx="2606040" cy="2880360"/>
          </a:xfrm>
          <a:prstGeom prst="roundRect">
            <a:avLst>
              <a:gd name="adj" fmla="val 3158"/>
            </a:avLst>
          </a:prstGeom>
          <a:solidFill>
            <a:srgbClr val="F5F6F8"/>
          </a:solidFill>
          <a:ln/>
        </p:spPr>
      </p:sp>
      <p:sp>
        <p:nvSpPr>
          <p:cNvPr id="22" name="Shape 20"/>
          <p:cNvSpPr/>
          <p:nvPr/>
        </p:nvSpPr>
        <p:spPr>
          <a:xfrm>
            <a:off x="6272784" y="2468880"/>
            <a:ext cx="2606040" cy="777240"/>
          </a:xfrm>
          <a:prstGeom prst="roundRect">
            <a:avLst>
              <a:gd name="adj" fmla="val 10588"/>
            </a:avLst>
          </a:prstGeom>
          <a:solidFill>
            <a:srgbClr val="C9A84C"/>
          </a:solidFill>
          <a:ln/>
        </p:spPr>
      </p:sp>
      <p:sp>
        <p:nvSpPr>
          <p:cNvPr id="23" name="Shape 21"/>
          <p:cNvSpPr/>
          <p:nvPr/>
        </p:nvSpPr>
        <p:spPr>
          <a:xfrm>
            <a:off x="6272784" y="2852928"/>
            <a:ext cx="2606040" cy="393192"/>
          </a:xfrm>
          <a:prstGeom prst="rect">
            <a:avLst/>
          </a:prstGeom>
          <a:solidFill>
            <a:srgbClr val="C9A84C"/>
          </a:solidFill>
          <a:ln/>
        </p:spPr>
      </p:sp>
      <p:sp>
        <p:nvSpPr>
          <p:cNvPr id="24" name="Text 22"/>
          <p:cNvSpPr/>
          <p:nvPr/>
        </p:nvSpPr>
        <p:spPr>
          <a:xfrm>
            <a:off x="6272784" y="251460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</a:t>
            </a:r>
            <a:endParaRPr lang="en-US" sz="3000" dirty="0"/>
          </a:p>
        </p:txBody>
      </p:sp>
      <p:sp>
        <p:nvSpPr>
          <p:cNvPr id="25" name="Text 23"/>
          <p:cNvSpPr/>
          <p:nvPr/>
        </p:nvSpPr>
        <p:spPr>
          <a:xfrm>
            <a:off x="6409944" y="33832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Danışılan</a:t>
            </a:r>
            <a:endParaRPr lang="en-US" sz="1400" dirty="0"/>
          </a:p>
        </p:txBody>
      </p:sp>
      <p:sp>
        <p:nvSpPr>
          <p:cNvPr id="26" name="Text 24"/>
          <p:cNvSpPr/>
          <p:nvPr/>
        </p:nvSpPr>
        <p:spPr>
          <a:xfrm>
            <a:off x="6409944" y="3730752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Consulted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6729984" y="4160520"/>
            <a:ext cx="1691640" cy="0"/>
          </a:xfrm>
          <a:prstGeom prst="line">
            <a:avLst/>
          </a:prstGeom>
          <a:noFill/>
          <a:ln w="12700">
            <a:solidFill>
              <a:srgbClr val="D5D9E3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6455664" y="429768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Görüşüne başvurulan uzman/paydaş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9134856" y="2468880"/>
            <a:ext cx="2606040" cy="2880360"/>
          </a:xfrm>
          <a:prstGeom prst="roundRect">
            <a:avLst>
              <a:gd name="adj" fmla="val 3158"/>
            </a:avLst>
          </a:prstGeom>
          <a:solidFill>
            <a:srgbClr val="F5F6F8"/>
          </a:solidFill>
          <a:ln/>
        </p:spPr>
      </p:sp>
      <p:sp>
        <p:nvSpPr>
          <p:cNvPr id="30" name="Shape 28"/>
          <p:cNvSpPr/>
          <p:nvPr/>
        </p:nvSpPr>
        <p:spPr>
          <a:xfrm>
            <a:off x="9134856" y="2468880"/>
            <a:ext cx="2606040" cy="777240"/>
          </a:xfrm>
          <a:prstGeom prst="roundRect">
            <a:avLst>
              <a:gd name="adj" fmla="val 10588"/>
            </a:avLst>
          </a:prstGeom>
          <a:solidFill>
            <a:srgbClr val="6B7280"/>
          </a:solidFill>
          <a:ln/>
        </p:spPr>
      </p:sp>
      <p:sp>
        <p:nvSpPr>
          <p:cNvPr id="31" name="Shape 29"/>
          <p:cNvSpPr/>
          <p:nvPr/>
        </p:nvSpPr>
        <p:spPr>
          <a:xfrm>
            <a:off x="9134856" y="2852928"/>
            <a:ext cx="2606040" cy="393192"/>
          </a:xfrm>
          <a:prstGeom prst="rect">
            <a:avLst/>
          </a:prstGeom>
          <a:solidFill>
            <a:srgbClr val="6B7280"/>
          </a:solidFill>
          <a:ln/>
        </p:spPr>
      </p:sp>
      <p:sp>
        <p:nvSpPr>
          <p:cNvPr id="32" name="Text 30"/>
          <p:cNvSpPr/>
          <p:nvPr/>
        </p:nvSpPr>
        <p:spPr>
          <a:xfrm>
            <a:off x="9134856" y="251460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</a:t>
            </a:r>
            <a:endParaRPr lang="en-US" sz="3000" dirty="0"/>
          </a:p>
        </p:txBody>
      </p:sp>
      <p:sp>
        <p:nvSpPr>
          <p:cNvPr id="33" name="Text 31"/>
          <p:cNvSpPr/>
          <p:nvPr/>
        </p:nvSpPr>
        <p:spPr>
          <a:xfrm>
            <a:off x="9272016" y="33832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Bilgilendirilen</a:t>
            </a:r>
            <a:endParaRPr lang="en-US" sz="1400" dirty="0"/>
          </a:p>
        </p:txBody>
      </p:sp>
      <p:sp>
        <p:nvSpPr>
          <p:cNvPr id="34" name="Text 32"/>
          <p:cNvSpPr/>
          <p:nvPr/>
        </p:nvSpPr>
        <p:spPr>
          <a:xfrm>
            <a:off x="9272016" y="3730752"/>
            <a:ext cx="2331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Informed</a:t>
            </a:r>
            <a:endParaRPr lang="en-US" sz="1050" dirty="0"/>
          </a:p>
        </p:txBody>
      </p:sp>
      <p:sp>
        <p:nvSpPr>
          <p:cNvPr id="35" name="Shape 33"/>
          <p:cNvSpPr/>
          <p:nvPr/>
        </p:nvSpPr>
        <p:spPr>
          <a:xfrm>
            <a:off x="9592056" y="4160520"/>
            <a:ext cx="1691640" cy="0"/>
          </a:xfrm>
          <a:prstGeom prst="line">
            <a:avLst/>
          </a:prstGeom>
          <a:noFill/>
          <a:ln w="12700">
            <a:solidFill>
              <a:srgbClr val="D5D9E3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9317736" y="4297680"/>
            <a:ext cx="22402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sonucundan haberdar edilen taraf</a:t>
            </a:r>
            <a:endParaRPr lang="en-US" sz="1100" dirty="0"/>
          </a:p>
        </p:txBody>
      </p:sp>
      <p:sp>
        <p:nvSpPr>
          <p:cNvPr id="37" name="Text 35"/>
          <p:cNvSpPr/>
          <p:nvPr/>
        </p:nvSpPr>
        <p:spPr>
          <a:xfrm>
            <a:off x="548640" y="5623560"/>
            <a:ext cx="10789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Bir süreç adımında yalnızca bir "Sorumlu (R)" ve bir "Onaylayan (A)" atanması, hesap verebilirliği netleştirir.</a:t>
            </a:r>
            <a:endParaRPr lang="en-US" sz="1150" dirty="0"/>
          </a:p>
        </p:txBody>
      </p:sp>
      <p:sp>
        <p:nvSpPr>
          <p:cNvPr id="38" name="Text 36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A2B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ÖLÇME VE İZLEME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Süreç Performans Göstergeleri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2606040" cy="3200400"/>
          </a:xfrm>
          <a:prstGeom prst="roundRect">
            <a:avLst>
              <a:gd name="adj" fmla="val 3509"/>
            </a:avLst>
          </a:prstGeom>
          <a:solidFill>
            <a:srgbClr val="2B3E7A"/>
          </a:solidFill>
          <a:ln/>
        </p:spPr>
      </p:sp>
      <p:sp>
        <p:nvSpPr>
          <p:cNvPr id="5" name="Shape 3"/>
          <p:cNvSpPr/>
          <p:nvPr/>
        </p:nvSpPr>
        <p:spPr>
          <a:xfrm>
            <a:off x="1440180" y="2057400"/>
            <a:ext cx="822960" cy="822960"/>
          </a:xfrm>
          <a:prstGeom prst="roundRect">
            <a:avLst>
              <a:gd name="adj" fmla="val 20000"/>
            </a:avLst>
          </a:prstGeom>
          <a:solidFill>
            <a:srgbClr val="0D8A8A"/>
          </a:solidFill>
          <a:ln/>
        </p:spPr>
      </p:sp>
      <p:pic>
        <p:nvPicPr>
          <p:cNvPr id="6" name="Image 0" descr="ic_chartbar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3916" y="2231136"/>
            <a:ext cx="475488" cy="475488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85800" y="310896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Verimlilik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31520" y="361188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Çıktı miktarı / kullanılan kaynak oranı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410712" y="1737360"/>
            <a:ext cx="2606040" cy="3200400"/>
          </a:xfrm>
          <a:prstGeom prst="roundRect">
            <a:avLst>
              <a:gd name="adj" fmla="val 3509"/>
            </a:avLst>
          </a:prstGeom>
          <a:solidFill>
            <a:srgbClr val="2B3E7A"/>
          </a:solidFill>
          <a:ln/>
        </p:spPr>
      </p:sp>
      <p:sp>
        <p:nvSpPr>
          <p:cNvPr id="10" name="Shape 7"/>
          <p:cNvSpPr/>
          <p:nvPr/>
        </p:nvSpPr>
        <p:spPr>
          <a:xfrm>
            <a:off x="4302252" y="2057400"/>
            <a:ext cx="822960" cy="822960"/>
          </a:xfrm>
          <a:prstGeom prst="roundRect">
            <a:avLst>
              <a:gd name="adj" fmla="val 20000"/>
            </a:avLst>
          </a:prstGeom>
          <a:solidFill>
            <a:srgbClr val="0D8A8A"/>
          </a:solidFill>
          <a:ln/>
        </p:spPr>
      </p:sp>
      <p:pic>
        <p:nvPicPr>
          <p:cNvPr id="11" name="Image 1" descr="ic_clock_white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75988" y="2231136"/>
            <a:ext cx="475488" cy="475488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547872" y="310896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Çevrim Süresi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3593592" y="361188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Sürecin başından sonuna geçen süre</a:t>
            </a:r>
            <a:endParaRPr lang="en-US" sz="1150" dirty="0"/>
          </a:p>
        </p:txBody>
      </p:sp>
      <p:sp>
        <p:nvSpPr>
          <p:cNvPr id="14" name="Shape 10"/>
          <p:cNvSpPr/>
          <p:nvPr/>
        </p:nvSpPr>
        <p:spPr>
          <a:xfrm>
            <a:off x="6272784" y="1737360"/>
            <a:ext cx="2606040" cy="3200400"/>
          </a:xfrm>
          <a:prstGeom prst="roundRect">
            <a:avLst>
              <a:gd name="adj" fmla="val 3509"/>
            </a:avLst>
          </a:prstGeom>
          <a:solidFill>
            <a:srgbClr val="2B3E7A"/>
          </a:solidFill>
          <a:ln/>
        </p:spPr>
      </p:sp>
      <p:sp>
        <p:nvSpPr>
          <p:cNvPr id="15" name="Shape 11"/>
          <p:cNvSpPr/>
          <p:nvPr/>
        </p:nvSpPr>
        <p:spPr>
          <a:xfrm>
            <a:off x="7164324" y="2057400"/>
            <a:ext cx="822960" cy="822960"/>
          </a:xfrm>
          <a:prstGeom prst="roundRect">
            <a:avLst>
              <a:gd name="adj" fmla="val 20000"/>
            </a:avLst>
          </a:prstGeom>
          <a:solidFill>
            <a:srgbClr val="0D8A8A"/>
          </a:solidFill>
          <a:ln/>
        </p:spPr>
      </p:sp>
      <p:pic>
        <p:nvPicPr>
          <p:cNvPr id="16" name="Image 2" descr="ic_coins_white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8060" y="2231136"/>
            <a:ext cx="475488" cy="475488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409944" y="310896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Maliyet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6455664" y="361188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başına oluşan işletme maliyeti</a:t>
            </a:r>
            <a:endParaRPr lang="en-US" sz="1150" dirty="0"/>
          </a:p>
        </p:txBody>
      </p:sp>
      <p:sp>
        <p:nvSpPr>
          <p:cNvPr id="19" name="Shape 14"/>
          <p:cNvSpPr/>
          <p:nvPr/>
        </p:nvSpPr>
        <p:spPr>
          <a:xfrm>
            <a:off x="9134856" y="1737360"/>
            <a:ext cx="2606040" cy="3200400"/>
          </a:xfrm>
          <a:prstGeom prst="roundRect">
            <a:avLst>
              <a:gd name="adj" fmla="val 3509"/>
            </a:avLst>
          </a:prstGeom>
          <a:solidFill>
            <a:srgbClr val="2B3E7A"/>
          </a:solidFill>
          <a:ln/>
        </p:spPr>
      </p:sp>
      <p:sp>
        <p:nvSpPr>
          <p:cNvPr id="20" name="Shape 15"/>
          <p:cNvSpPr/>
          <p:nvPr/>
        </p:nvSpPr>
        <p:spPr>
          <a:xfrm>
            <a:off x="10026396" y="2057400"/>
            <a:ext cx="822960" cy="822960"/>
          </a:xfrm>
          <a:prstGeom prst="roundRect">
            <a:avLst>
              <a:gd name="adj" fmla="val 20000"/>
            </a:avLst>
          </a:prstGeom>
          <a:solidFill>
            <a:srgbClr val="0D8A8A"/>
          </a:solidFill>
          <a:ln/>
        </p:spPr>
      </p:sp>
      <p:pic>
        <p:nvPicPr>
          <p:cNvPr id="21" name="Image 3" descr="ic_clipboard_white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0132" y="2231136"/>
            <a:ext cx="475488" cy="475488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272016" y="3108960"/>
            <a:ext cx="2331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C9A8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Kalite / Uygunluk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9317736" y="3611880"/>
            <a:ext cx="224028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Hatasız çıktı ve ilk seferde doğru oranı</a:t>
            </a:r>
            <a:endParaRPr lang="en-US" sz="1150" dirty="0"/>
          </a:p>
        </p:txBody>
      </p:sp>
      <p:sp>
        <p:nvSpPr>
          <p:cNvPr id="24" name="Text 18"/>
          <p:cNvSpPr/>
          <p:nvPr/>
        </p:nvSpPr>
        <p:spPr>
          <a:xfrm>
            <a:off x="548640" y="5257800"/>
            <a:ext cx="10789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i="1" dirty="0">
                <a:solidFill>
                  <a:srgbClr val="B8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Göstergeler, süreç hedefleriyle uyumlu ve düzenli aralıklarla gözden geçirilecek şekilde tanımlanmalıdır.</a:t>
            </a:r>
            <a:endParaRPr lang="en-US" sz="1150" dirty="0"/>
          </a:p>
        </p:txBody>
      </p:sp>
      <p:sp>
        <p:nvSpPr>
          <p:cNvPr id="25" name="Text 19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26" name="Text 20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İYILEŞTIRME DÖNGÜSÜ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Sürekli İyileştirme: PUKÖ Döngüsü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3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 9001:2015, süreç yaklaşımının </a:t>
            </a:r>
            <a:pPr indent="0" marL="0">
              <a:lnSpc>
                <a:spcPct val="122000"/>
              </a:lnSpc>
              <a:buNone/>
            </a:pPr>
            <a:r>
              <a:rPr lang="en-US" sz="1350" b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Planla–Uygula–Kontrol Et–Önlem Al (PUKÖ / PDCA)</a:t>
            </a:r>
            <a:pPr indent="0" marL="0">
              <a:lnSpc>
                <a:spcPct val="122000"/>
              </a:lnSpc>
              <a:buNone/>
            </a:pPr>
            <a:r>
              <a:rPr lang="en-US" sz="13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döngüsü üzerine kurulduğunu belirtir; bu döngü kaynakların etkin yönetimini ve fırsatların belirlenmesini sağlar.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1188720" y="2606040"/>
            <a:ext cx="2377440" cy="1737360"/>
          </a:xfrm>
          <a:prstGeom prst="roundRect">
            <a:avLst>
              <a:gd name="adj" fmla="val 4737"/>
            </a:avLst>
          </a:prstGeom>
          <a:solidFill>
            <a:srgbClr val="1A2B5E"/>
          </a:solidFill>
          <a:ln/>
        </p:spPr>
      </p:sp>
      <p:sp>
        <p:nvSpPr>
          <p:cNvPr id="6" name="Text 4"/>
          <p:cNvSpPr/>
          <p:nvPr/>
        </p:nvSpPr>
        <p:spPr>
          <a:xfrm>
            <a:off x="1325880" y="269748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>
                    <a:alpha val="8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</a:t>
            </a:r>
            <a:endParaRPr lang="en-US" sz="2600" dirty="0"/>
          </a:p>
        </p:txBody>
      </p:sp>
      <p:sp>
        <p:nvSpPr>
          <p:cNvPr id="7" name="Text 5"/>
          <p:cNvSpPr/>
          <p:nvPr/>
        </p:nvSpPr>
        <p:spPr>
          <a:xfrm>
            <a:off x="1371600" y="33832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Planla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371600" y="3776472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Hedefleri ve süreçleri belirle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886200" y="2606040"/>
            <a:ext cx="2377440" cy="1737360"/>
          </a:xfrm>
          <a:prstGeom prst="roundRect">
            <a:avLst>
              <a:gd name="adj" fmla="val 4737"/>
            </a:avLst>
          </a:prstGeom>
          <a:solidFill>
            <a:srgbClr val="0D8A8A"/>
          </a:solidFill>
          <a:ln/>
        </p:spPr>
      </p:sp>
      <p:sp>
        <p:nvSpPr>
          <p:cNvPr id="10" name="Text 8"/>
          <p:cNvSpPr/>
          <p:nvPr/>
        </p:nvSpPr>
        <p:spPr>
          <a:xfrm>
            <a:off x="4023360" y="269748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>
                    <a:alpha val="8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</a:t>
            </a:r>
            <a:endParaRPr lang="en-US" sz="2600" dirty="0"/>
          </a:p>
        </p:txBody>
      </p:sp>
      <p:sp>
        <p:nvSpPr>
          <p:cNvPr id="11" name="Text 9"/>
          <p:cNvSpPr/>
          <p:nvPr/>
        </p:nvSpPr>
        <p:spPr>
          <a:xfrm>
            <a:off x="4069080" y="33832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Uygula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4069080" y="3776472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Planlanan faaliyetleri hayata geçir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3886200" y="4663440"/>
            <a:ext cx="2377440" cy="1737360"/>
          </a:xfrm>
          <a:prstGeom prst="roundRect">
            <a:avLst>
              <a:gd name="adj" fmla="val 4737"/>
            </a:avLst>
          </a:prstGeom>
          <a:solidFill>
            <a:srgbClr val="C9A84C"/>
          </a:solidFill>
          <a:ln/>
        </p:spPr>
      </p:sp>
      <p:sp>
        <p:nvSpPr>
          <p:cNvPr id="14" name="Text 12"/>
          <p:cNvSpPr/>
          <p:nvPr/>
        </p:nvSpPr>
        <p:spPr>
          <a:xfrm>
            <a:off x="4023360" y="475488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>
                    <a:alpha val="8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</a:t>
            </a:r>
            <a:endParaRPr lang="en-US" sz="2600" dirty="0"/>
          </a:p>
        </p:txBody>
      </p:sp>
      <p:sp>
        <p:nvSpPr>
          <p:cNvPr id="15" name="Text 13"/>
          <p:cNvSpPr/>
          <p:nvPr/>
        </p:nvSpPr>
        <p:spPr>
          <a:xfrm>
            <a:off x="4069080" y="5440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Kontrol Et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4069080" y="5833872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Sonuçları hedeflerle karşılaştır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1188720" y="4663440"/>
            <a:ext cx="2377440" cy="1737360"/>
          </a:xfrm>
          <a:prstGeom prst="roundRect">
            <a:avLst>
              <a:gd name="adj" fmla="val 4737"/>
            </a:avLst>
          </a:prstGeom>
          <a:solidFill>
            <a:srgbClr val="2B3E7A"/>
          </a:solidFill>
          <a:ln/>
        </p:spPr>
      </p:sp>
      <p:sp>
        <p:nvSpPr>
          <p:cNvPr id="18" name="Text 16"/>
          <p:cNvSpPr/>
          <p:nvPr/>
        </p:nvSpPr>
        <p:spPr>
          <a:xfrm>
            <a:off x="1325880" y="4754880"/>
            <a:ext cx="7315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FFFFFF">
                    <a:alpha val="85000"/>
                  </a:srgbClr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</a:t>
            </a:r>
            <a:endParaRPr lang="en-US" sz="2600" dirty="0"/>
          </a:p>
        </p:txBody>
      </p:sp>
      <p:sp>
        <p:nvSpPr>
          <p:cNvPr id="19" name="Text 17"/>
          <p:cNvSpPr/>
          <p:nvPr/>
        </p:nvSpPr>
        <p:spPr>
          <a:xfrm>
            <a:off x="1371600" y="5440680"/>
            <a:ext cx="20116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Önlem Al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1371600" y="5833872"/>
            <a:ext cx="2011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Sapmalara göre iyileştirme uygula</a:t>
            </a:r>
            <a:endParaRPr lang="en-US" sz="1100" dirty="0"/>
          </a:p>
        </p:txBody>
      </p:sp>
      <p:sp>
        <p:nvSpPr>
          <p:cNvPr id="21" name="Shape 19"/>
          <p:cNvSpPr/>
          <p:nvPr/>
        </p:nvSpPr>
        <p:spPr>
          <a:xfrm>
            <a:off x="3593592" y="3364992"/>
            <a:ext cx="265176" cy="219456"/>
          </a:xfrm>
          <a:prstGeom prst="rightArrow">
            <a:avLst/>
          </a:prstGeom>
          <a:solidFill>
            <a:srgbClr val="C7CDDB"/>
          </a:solidFill>
          <a:ln/>
        </p:spPr>
      </p:sp>
      <p:sp>
        <p:nvSpPr>
          <p:cNvPr id="22" name="Shape 20"/>
          <p:cNvSpPr/>
          <p:nvPr/>
        </p:nvSpPr>
        <p:spPr>
          <a:xfrm>
            <a:off x="4965192" y="4370832"/>
            <a:ext cx="219456" cy="265176"/>
          </a:xfrm>
          <a:prstGeom prst="downArrow">
            <a:avLst/>
          </a:prstGeom>
          <a:solidFill>
            <a:srgbClr val="C7CDDB"/>
          </a:solidFill>
          <a:ln/>
        </p:spPr>
      </p:sp>
      <p:sp>
        <p:nvSpPr>
          <p:cNvPr id="23" name="Shape 21"/>
          <p:cNvSpPr/>
          <p:nvPr/>
        </p:nvSpPr>
        <p:spPr>
          <a:xfrm>
            <a:off x="3593592" y="5422392"/>
            <a:ext cx="265176" cy="219456"/>
          </a:xfrm>
          <a:prstGeom prst="leftArrow">
            <a:avLst/>
          </a:prstGeom>
          <a:solidFill>
            <a:srgbClr val="C7CDDB"/>
          </a:solidFill>
          <a:ln/>
        </p:spPr>
      </p:sp>
      <p:sp>
        <p:nvSpPr>
          <p:cNvPr id="24" name="Shape 22"/>
          <p:cNvSpPr/>
          <p:nvPr/>
        </p:nvSpPr>
        <p:spPr>
          <a:xfrm>
            <a:off x="2267712" y="4370832"/>
            <a:ext cx="219456" cy="265176"/>
          </a:xfrm>
          <a:prstGeom prst="upArrow">
            <a:avLst/>
          </a:prstGeom>
          <a:solidFill>
            <a:srgbClr val="C7CDDB"/>
          </a:solidFill>
          <a:ln/>
        </p:spPr>
      </p:sp>
      <p:sp>
        <p:nvSpPr>
          <p:cNvPr id="25" name="Shape 23"/>
          <p:cNvSpPr/>
          <p:nvPr/>
        </p:nvSpPr>
        <p:spPr>
          <a:xfrm>
            <a:off x="7223760" y="2606040"/>
            <a:ext cx="4434840" cy="3794760"/>
          </a:xfrm>
          <a:prstGeom prst="roundRect">
            <a:avLst>
              <a:gd name="adj" fmla="val 2169"/>
            </a:avLst>
          </a:prstGeom>
          <a:solidFill>
            <a:srgbClr val="F5F6F8"/>
          </a:solidFill>
          <a:ln/>
        </p:spPr>
      </p:sp>
      <p:pic>
        <p:nvPicPr>
          <p:cNvPr id="26" name="Image 0" descr="ic_bulb_navy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2880360"/>
            <a:ext cx="548640" cy="548640"/>
          </a:xfrm>
          <a:prstGeom prst="rect">
            <a:avLst/>
          </a:prstGeom>
        </p:spPr>
      </p:pic>
      <p:sp>
        <p:nvSpPr>
          <p:cNvPr id="27" name="Text 24"/>
          <p:cNvSpPr/>
          <p:nvPr/>
        </p:nvSpPr>
        <p:spPr>
          <a:xfrm>
            <a:off x="8229600" y="292608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Kaizen Felsefesi</a:t>
            </a:r>
            <a:endParaRPr lang="en-US" sz="1500" dirty="0"/>
          </a:p>
        </p:txBody>
      </p:sp>
      <p:sp>
        <p:nvSpPr>
          <p:cNvPr id="28" name="Text 25"/>
          <p:cNvSpPr/>
          <p:nvPr/>
        </p:nvSpPr>
        <p:spPr>
          <a:xfrm>
            <a:off x="7498080" y="3520440"/>
            <a:ext cx="39776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2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Küçük, sürekli ve kademeli iyileştirmelerin toplamda büyük performans kazanımlarına dönüştüğü yönetim felsefesidir. PUKÖ döngüsü, kaizen yaklaşımının operasyonel iskeletini oluşturur.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DIJITALLEŞME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Dijital Süreç Otomasyonu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1508760"/>
            <a:ext cx="107899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2000"/>
              </a:lnSpc>
              <a:buNone/>
            </a:pPr>
            <a:r>
              <a:rPr lang="en-US" sz="13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Süreç yönetimi olgunlaştıkça, tekrarlayan ve kural tabanlı adımlar </a:t>
            </a:r>
            <a:pPr indent="0" marL="0">
              <a:lnSpc>
                <a:spcPct val="122000"/>
              </a:lnSpc>
              <a:buNone/>
            </a:pPr>
            <a:r>
              <a:rPr lang="en-US" sz="1350" b="1" dirty="0">
                <a:solidFill>
                  <a:srgbClr val="0D8A8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otomasyon</a:t>
            </a:r>
            <a:pPr indent="0" marL="0">
              <a:lnSpc>
                <a:spcPct val="122000"/>
              </a:lnSpc>
              <a:buNone/>
            </a:pPr>
            <a:r>
              <a:rPr lang="en-US" sz="135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için uygun hale gelir. Bu, süreç ekibini katma değerli işlere yönlendirirken hata oranını azaltır.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548640" y="2514600"/>
            <a:ext cx="5257800" cy="2743200"/>
          </a:xfrm>
          <a:prstGeom prst="roundRect">
            <a:avLst>
              <a:gd name="adj" fmla="val 3000"/>
            </a:avLst>
          </a:prstGeom>
          <a:solidFill>
            <a:srgbClr val="F5F6F8"/>
          </a:solidFill>
          <a:ln/>
        </p:spPr>
      </p:sp>
      <p:sp>
        <p:nvSpPr>
          <p:cNvPr id="6" name="Shape 4"/>
          <p:cNvSpPr/>
          <p:nvPr/>
        </p:nvSpPr>
        <p:spPr>
          <a:xfrm>
            <a:off x="822960" y="2788920"/>
            <a:ext cx="777240" cy="77724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D8A8A"/>
            </a:solidFill>
            <a:prstDash val="solid"/>
          </a:ln>
        </p:spPr>
      </p:sp>
      <p:pic>
        <p:nvPicPr>
          <p:cNvPr id="7" name="Image 0" descr="ic_robot_teal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2980" y="2948940"/>
            <a:ext cx="457200" cy="457200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822960" y="3657600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Robotik Süreç Otomasyonu (RPA)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822960" y="4251960"/>
            <a:ext cx="4709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Kural tabanlı, tekrarlı ve dijital sistemler arası veri işlerinin yazılım robotlarıyla otomatikleştirilmesi (ör. veri girişi, mutabakat, raporlama).</a:t>
            </a:r>
            <a:endParaRPr lang="en-US" sz="1200" dirty="0"/>
          </a:p>
        </p:txBody>
      </p:sp>
      <p:sp>
        <p:nvSpPr>
          <p:cNvPr id="10" name="Shape 7"/>
          <p:cNvSpPr/>
          <p:nvPr/>
        </p:nvSpPr>
        <p:spPr>
          <a:xfrm>
            <a:off x="6080760" y="2514600"/>
            <a:ext cx="5257800" cy="2743200"/>
          </a:xfrm>
          <a:prstGeom prst="roundRect">
            <a:avLst>
              <a:gd name="adj" fmla="val 3000"/>
            </a:avLst>
          </a:prstGeom>
          <a:solidFill>
            <a:srgbClr val="F5F6F8"/>
          </a:solidFill>
          <a:ln/>
        </p:spPr>
      </p:sp>
      <p:sp>
        <p:nvSpPr>
          <p:cNvPr id="11" name="Shape 8"/>
          <p:cNvSpPr/>
          <p:nvPr/>
        </p:nvSpPr>
        <p:spPr>
          <a:xfrm>
            <a:off x="6355080" y="2788920"/>
            <a:ext cx="777240" cy="77724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0D8A8A"/>
            </a:solidFill>
            <a:prstDash val="solid"/>
          </a:ln>
        </p:spPr>
      </p:sp>
      <p:pic>
        <p:nvPicPr>
          <p:cNvPr id="12" name="Image 1" descr="ic_cogs_navy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5100" y="2948940"/>
            <a:ext cx="457200" cy="45720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6355080" y="3657600"/>
            <a:ext cx="470916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500" b="1" dirty="0">
                <a:solidFill>
                  <a:srgbClr val="1A2B5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BPM Yazılımları</a:t>
            </a:r>
            <a:endParaRPr lang="en-US" sz="1500" dirty="0"/>
          </a:p>
        </p:txBody>
      </p:sp>
      <p:sp>
        <p:nvSpPr>
          <p:cNvPr id="14" name="Text 10"/>
          <p:cNvSpPr/>
          <p:nvPr/>
        </p:nvSpPr>
        <p:spPr>
          <a:xfrm>
            <a:off x="6355080" y="4251960"/>
            <a:ext cx="4709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8000"/>
              </a:lnSpc>
              <a:buNone/>
            </a:pPr>
            <a:r>
              <a:rPr lang="en-US" sz="1200" dirty="0">
                <a:solidFill>
                  <a:srgbClr val="1F243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BPMN 2.0 tabanlı süreç modellerinin çalıştırılabilir iş akışlarına dönüştürülmesi; onay, görev atama ve izleme adımlarının dijital ortamda yürütülmesi.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48640" y="5486400"/>
            <a:ext cx="10789920" cy="566928"/>
          </a:xfrm>
          <a:prstGeom prst="roundRect">
            <a:avLst>
              <a:gd name="adj" fmla="val 11290"/>
            </a:avLst>
          </a:prstGeom>
          <a:solidFill>
            <a:srgbClr val="F7EFDD"/>
          </a:solidFill>
          <a:ln/>
        </p:spPr>
      </p:sp>
      <p:sp>
        <p:nvSpPr>
          <p:cNvPr id="16" name="Text 12"/>
          <p:cNvSpPr/>
          <p:nvPr/>
        </p:nvSpPr>
        <p:spPr>
          <a:xfrm>
            <a:off x="777240" y="5486400"/>
            <a:ext cx="10332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1A2B5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Otomasyona geçen süreçlerde veri güvenliği ve erişim kontrolü, ISO/IEC 27001 bilgi güvenliği yönetim sistemi çerçevesiyle uyumlu şekilde yönetilmelidir.</a:t>
            </a:r>
            <a:endParaRPr lang="en-US" sz="1150" dirty="0"/>
          </a:p>
        </p:txBody>
      </p:sp>
      <p:sp>
        <p:nvSpPr>
          <p:cNvPr id="17" name="Text 13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A2B5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 rot="1200000">
            <a:off x="8961120" y="-1371600"/>
            <a:ext cx="5029200" cy="5029200"/>
          </a:xfrm>
          <a:prstGeom prst="roundRect">
            <a:avLst>
              <a:gd name="adj" fmla="val 5455"/>
            </a:avLst>
          </a:prstGeom>
          <a:solidFill>
            <a:srgbClr val="2B3E7A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384048"/>
            <a:ext cx="9144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00" b="1" spc="2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SONRAKI ADIMLAR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107899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Uygulama Yol Haritası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640080" y="1783080"/>
            <a:ext cx="502920" cy="502920"/>
          </a:xfrm>
          <a:prstGeom prst="ellipse">
            <a:avLst/>
          </a:prstGeom>
          <a:solidFill>
            <a:srgbClr val="0D8A8A"/>
          </a:solidFill>
          <a:ln/>
        </p:spPr>
      </p:sp>
      <p:sp>
        <p:nvSpPr>
          <p:cNvPr id="6" name="Text 4"/>
          <p:cNvSpPr/>
          <p:nvPr/>
        </p:nvSpPr>
        <p:spPr>
          <a:xfrm>
            <a:off x="640080" y="178308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1755648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Mevcut Durumu Haritalayın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371600" y="2057400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Kritik süreçleri belirleyin ve mevcut akışı BPMN ile modelleyin.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40080" y="2624328"/>
            <a:ext cx="502920" cy="502920"/>
          </a:xfrm>
          <a:prstGeom prst="ellipse">
            <a:avLst/>
          </a:prstGeom>
          <a:solidFill>
            <a:srgbClr val="0D8A8A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624328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1371600" y="2596896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Sahiplik Atayın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371600" y="2898648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 süreç için sahip tanımlayın; RACI ile rolleri netleştirin.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640080" y="3465576"/>
            <a:ext cx="502920" cy="502920"/>
          </a:xfrm>
          <a:prstGeom prst="ellipse">
            <a:avLst/>
          </a:prstGeom>
          <a:solidFill>
            <a:srgbClr val="0D8A8A"/>
          </a:solidFill>
          <a:ln/>
        </p:spPr>
      </p:sp>
      <p:sp>
        <p:nvSpPr>
          <p:cNvPr id="14" name="Text 12"/>
          <p:cNvSpPr/>
          <p:nvPr/>
        </p:nvSpPr>
        <p:spPr>
          <a:xfrm>
            <a:off x="640080" y="3465576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371600" y="3438144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Göstergeleri Tanımlayın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1371600" y="3739896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Verimlilik, süre, maliyet ve kalite KPI'larını belirleyin.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640080" y="4306824"/>
            <a:ext cx="502920" cy="502920"/>
          </a:xfrm>
          <a:prstGeom prst="ellipse">
            <a:avLst/>
          </a:prstGeom>
          <a:solidFill>
            <a:srgbClr val="0D8A8A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4306824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371600" y="4279392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İzleyin ve İyileştirin</a:t>
            </a:r>
            <a:endParaRPr lang="en-US" sz="1400" dirty="0"/>
          </a:p>
        </p:txBody>
      </p:sp>
      <p:sp>
        <p:nvSpPr>
          <p:cNvPr id="20" name="Text 18"/>
          <p:cNvSpPr/>
          <p:nvPr/>
        </p:nvSpPr>
        <p:spPr>
          <a:xfrm>
            <a:off x="1371600" y="4581144"/>
            <a:ext cx="6217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PUKÖ döngüsüyle düzenli gözden geçirme ve iyileştirme yapın.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7772400" y="1783080"/>
            <a:ext cx="3886200" cy="3977640"/>
          </a:xfrm>
          <a:prstGeom prst="roundRect">
            <a:avLst>
              <a:gd name="adj" fmla="val 2353"/>
            </a:avLst>
          </a:prstGeom>
          <a:solidFill>
            <a:srgbClr val="2B3E7A"/>
          </a:solidFill>
          <a:ln/>
        </p:spPr>
      </p:sp>
      <p:pic>
        <p:nvPicPr>
          <p:cNvPr id="22" name="Image 0" descr="ic_route_whit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0" y="2011680"/>
            <a:ext cx="502920" cy="502920"/>
          </a:xfrm>
          <a:prstGeom prst="rect">
            <a:avLst/>
          </a:prstGeom>
        </p:spPr>
      </p:pic>
      <p:sp>
        <p:nvSpPr>
          <p:cNvPr id="23" name="Text 20"/>
          <p:cNvSpPr/>
          <p:nvPr/>
        </p:nvSpPr>
        <p:spPr>
          <a:xfrm>
            <a:off x="8686800" y="2084832"/>
            <a:ext cx="28346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A&amp;A Consulting</a:t>
            </a:r>
            <a:endParaRPr lang="en-US" sz="1500" dirty="0"/>
          </a:p>
        </p:txBody>
      </p:sp>
      <p:sp>
        <p:nvSpPr>
          <p:cNvPr id="24" name="Shape 21"/>
          <p:cNvSpPr/>
          <p:nvPr/>
        </p:nvSpPr>
        <p:spPr>
          <a:xfrm>
            <a:off x="8046720" y="2697480"/>
            <a:ext cx="3337560" cy="0"/>
          </a:xfrm>
          <a:prstGeom prst="line">
            <a:avLst/>
          </a:prstGeom>
          <a:noFill/>
          <a:ln w="12700">
            <a:solidFill>
              <a:srgbClr val="4A5A94"/>
            </a:solidFill>
            <a:prstDash val="solid"/>
          </a:ln>
        </p:spPr>
      </p:sp>
      <p:sp>
        <p:nvSpPr>
          <p:cNvPr id="25" name="Text 22"/>
          <p:cNvSpPr/>
          <p:nvPr/>
        </p:nvSpPr>
        <p:spPr>
          <a:xfrm>
            <a:off x="8046720" y="2880360"/>
            <a:ext cx="33375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C9A84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İletişim</a:t>
            </a:r>
            <a:endParaRPr lang="en-US" sz="1100" dirty="0"/>
          </a:p>
        </p:txBody>
      </p:sp>
      <p:sp>
        <p:nvSpPr>
          <p:cNvPr id="26" name="Text 23"/>
          <p:cNvSpPr/>
          <p:nvPr/>
        </p:nvSpPr>
        <p:spPr>
          <a:xfrm>
            <a:off x="8046720" y="324612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Maltepe, İstanbul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8046720" y="356616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aaconsulting.com.tr</a:t>
            </a:r>
            <a:endParaRPr lang="en-US" sz="1150" dirty="0"/>
          </a:p>
        </p:txBody>
      </p:sp>
      <p:sp>
        <p:nvSpPr>
          <p:cNvPr id="28" name="Text 25"/>
          <p:cNvSpPr/>
          <p:nvPr/>
        </p:nvSpPr>
        <p:spPr>
          <a:xfrm>
            <a:off x="8046720" y="3886200"/>
            <a:ext cx="3337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DCE3F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info@aaconsulting.com.tr</a:t>
            </a:r>
            <a:endParaRPr lang="en-US" sz="1150" dirty="0"/>
          </a:p>
        </p:txBody>
      </p:sp>
      <p:sp>
        <p:nvSpPr>
          <p:cNvPr id="29" name="Shape 26"/>
          <p:cNvSpPr/>
          <p:nvPr/>
        </p:nvSpPr>
        <p:spPr>
          <a:xfrm>
            <a:off x="8046720" y="4343400"/>
            <a:ext cx="3337560" cy="0"/>
          </a:xfrm>
          <a:prstGeom prst="line">
            <a:avLst/>
          </a:prstGeom>
          <a:noFill/>
          <a:ln w="12700">
            <a:solidFill>
              <a:srgbClr val="4A5A94"/>
            </a:solidFill>
            <a:prstDash val="solid"/>
          </a:ln>
        </p:spPr>
      </p:sp>
      <p:sp>
        <p:nvSpPr>
          <p:cNvPr id="30" name="Text 27"/>
          <p:cNvSpPr/>
          <p:nvPr/>
        </p:nvSpPr>
        <p:spPr>
          <a:xfrm>
            <a:off x="8046720" y="4526280"/>
            <a:ext cx="33375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050" i="1" dirty="0">
                <a:solidFill>
                  <a:srgbClr val="B8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Yönetim sistemleri, stratejik planlama ve kurumsal sürdürülebilirlik alanlarında danışmanlık.</a:t>
            </a:r>
            <a:endParaRPr lang="en-US" sz="1050" dirty="0"/>
          </a:p>
        </p:txBody>
      </p:sp>
      <p:sp>
        <p:nvSpPr>
          <p:cNvPr id="31" name="Text 28"/>
          <p:cNvSpPr/>
          <p:nvPr/>
        </p:nvSpPr>
        <p:spPr>
          <a:xfrm>
            <a:off x="457200" y="6473952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000" dirty="0">
                <a:solidFill>
                  <a:srgbClr val="B8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A&amp;A Consulting</a:t>
            </a:r>
            <a:endParaRPr lang="en-US" sz="1000" dirty="0"/>
          </a:p>
        </p:txBody>
      </p:sp>
      <p:sp>
        <p:nvSpPr>
          <p:cNvPr id="32" name="Text 29"/>
          <p:cNvSpPr/>
          <p:nvPr/>
        </p:nvSpPr>
        <p:spPr>
          <a:xfrm>
            <a:off x="11277295" y="6473952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B8C2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2026-09-07T08:03:31Z</dcterms:created>
  <dcterms:modified xsi:type="dcterms:W3CDTF">2026-09-07T08:03:31Z</dcterms:modified>
</cp:coreProperties>
</file>